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4"/>
  </p:sldMasterIdLst>
  <p:notesMasterIdLst>
    <p:notesMasterId r:id="rId40"/>
  </p:notesMasterIdLst>
  <p:handoutMasterIdLst>
    <p:handoutMasterId r:id="rId41"/>
  </p:handoutMasterIdLst>
  <p:sldIdLst>
    <p:sldId id="256" r:id="rId5"/>
    <p:sldId id="288" r:id="rId6"/>
    <p:sldId id="284" r:id="rId7"/>
    <p:sldId id="263" r:id="rId8"/>
    <p:sldId id="257" r:id="rId9"/>
    <p:sldId id="264" r:id="rId10"/>
    <p:sldId id="265" r:id="rId11"/>
    <p:sldId id="290" r:id="rId12"/>
    <p:sldId id="266" r:id="rId13"/>
    <p:sldId id="267" r:id="rId14"/>
    <p:sldId id="268" r:id="rId15"/>
    <p:sldId id="269" r:id="rId16"/>
    <p:sldId id="270" r:id="rId17"/>
    <p:sldId id="291" r:id="rId18"/>
    <p:sldId id="271" r:id="rId19"/>
    <p:sldId id="272" r:id="rId20"/>
    <p:sldId id="273" r:id="rId21"/>
    <p:sldId id="274" r:id="rId22"/>
    <p:sldId id="275" r:id="rId23"/>
    <p:sldId id="292" r:id="rId24"/>
    <p:sldId id="276" r:id="rId25"/>
    <p:sldId id="277" r:id="rId26"/>
    <p:sldId id="278" r:id="rId27"/>
    <p:sldId id="279" r:id="rId28"/>
    <p:sldId id="293" r:id="rId29"/>
    <p:sldId id="280" r:id="rId30"/>
    <p:sldId id="281" r:id="rId31"/>
    <p:sldId id="282" r:id="rId32"/>
    <p:sldId id="283" r:id="rId33"/>
    <p:sldId id="294" r:id="rId34"/>
    <p:sldId id="295" r:id="rId35"/>
    <p:sldId id="297" r:id="rId36"/>
    <p:sldId id="298" r:id="rId37"/>
    <p:sldId id="299" r:id="rId38"/>
    <p:sldId id="300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48" autoAdjust="0"/>
  </p:normalViewPr>
  <p:slideViewPr>
    <p:cSldViewPr snapToGrid="0">
      <p:cViewPr varScale="1">
        <p:scale>
          <a:sx n="116" d="100"/>
          <a:sy n="116" d="100"/>
        </p:scale>
        <p:origin x="10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69721-F543-4A6C-BF9D-65D7CC540427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0168E-626C-4E60-93C0-A00D256094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2326A-4C88-4AFB-AA5B-5919D81DFF5B}" type="datetimeFigureOut">
              <a:rPr lang="en-US" smtClean="0"/>
              <a:t>2/20/2024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B3AB32-59DF-41F1-9618-EDFBF50496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B3AB32-59DF-41F1-9618-EDFBF504962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taylormuse03.wixsite.com/my-site-7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gital Connections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CEIS 106 INTRO TO OPERATERING SYSTEMS final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5"/>
            <a:ext cx="10993546" cy="89524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7CEBFF"/>
                </a:solidFill>
              </a:rPr>
              <a:t>By:  Taylor muse</a:t>
            </a:r>
          </a:p>
          <a:p>
            <a:r>
              <a:rPr lang="en-US" dirty="0">
                <a:solidFill>
                  <a:srgbClr val="7CEBFF"/>
                </a:solidFill>
              </a:rPr>
              <a:t>Professor </a:t>
            </a:r>
            <a:r>
              <a:rPr lang="en-US" dirty="0" err="1">
                <a:solidFill>
                  <a:srgbClr val="7CEBFF"/>
                </a:solidFill>
              </a:rPr>
              <a:t>nazila</a:t>
            </a:r>
            <a:r>
              <a:rPr lang="en-US" dirty="0">
                <a:solidFill>
                  <a:srgbClr val="7CEBFF"/>
                </a:solidFill>
              </a:rPr>
              <a:t> </a:t>
            </a:r>
            <a:r>
              <a:rPr lang="en-US" dirty="0" err="1">
                <a:solidFill>
                  <a:srgbClr val="7CEBFF"/>
                </a:solidFill>
              </a:rPr>
              <a:t>safavi</a:t>
            </a:r>
            <a:endParaRPr lang="en-US" dirty="0">
              <a:solidFill>
                <a:srgbClr val="7CEBFF"/>
              </a:solidFill>
            </a:endParaRPr>
          </a:p>
          <a:p>
            <a:r>
              <a:rPr lang="en-US" dirty="0">
                <a:solidFill>
                  <a:srgbClr val="7CEBFF"/>
                </a:solidFill>
              </a:rPr>
              <a:t>Devry university</a:t>
            </a: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80AD9-2ACC-D916-0822-D25980417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C30FC-13F8-B450-09E5-285D7E79F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2805" y="428918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Create a shell script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A27093-2AE1-1A9C-874D-BFA50B770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2805" y="1328469"/>
            <a:ext cx="8846389" cy="4917496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/>
              <a:t>1. What are the file permissions of the script?</a:t>
            </a:r>
          </a:p>
          <a:p>
            <a:r>
              <a:rPr lang="en-US" sz="1700" dirty="0"/>
              <a:t>Answer here: -</a:t>
            </a:r>
            <a:r>
              <a:rPr lang="en-US" sz="1700" dirty="0" err="1"/>
              <a:t>rw</a:t>
            </a:r>
            <a:r>
              <a:rPr lang="en-US" sz="1700" dirty="0"/>
              <a:t>-</a:t>
            </a:r>
            <a:r>
              <a:rPr lang="en-US" sz="1700" dirty="0" err="1"/>
              <a:t>rw</a:t>
            </a:r>
            <a:r>
              <a:rPr lang="en-US" sz="1700" dirty="0"/>
              <a:t>-r--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2. What’s the name of the user-defined variable in the script?</a:t>
            </a:r>
          </a:p>
          <a:p>
            <a:r>
              <a:rPr lang="en-US" sz="1700" dirty="0"/>
              <a:t>Answer here: $text </a:t>
            </a:r>
            <a:endParaRPr lang="en-US" dirty="0"/>
          </a:p>
          <a:p>
            <a:endParaRPr lang="en-US" dirty="0"/>
          </a:p>
          <a:p>
            <a:r>
              <a:rPr lang="en-US" sz="1900" dirty="0"/>
              <a:t>3. Which redirection meta-character is used in the script? What does it do?</a:t>
            </a:r>
          </a:p>
          <a:p>
            <a:r>
              <a:rPr lang="en-US" sz="1700" dirty="0"/>
              <a:t>Answer here:&gt;&gt; appends the file with the command prior to the metacharacter which added the date and adds lists specified by the user to the file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sz="1900" dirty="0"/>
              <a:t>References:</a:t>
            </a:r>
          </a:p>
          <a:p>
            <a:r>
              <a:rPr lang="en-US" sz="1700" dirty="0"/>
              <a:t>1. Eckert, J. W. (2019). Linux+ and LPIC-1 Guide to Linux Certification (5th ed.). Cengage.</a:t>
            </a:r>
          </a:p>
          <a:p>
            <a:r>
              <a:rPr lang="en-US" sz="1700" dirty="0"/>
              <a:t>2. Eckert, J. W. (2019). Linux+ and LPIC-1 Guide to Linux Certification (5th ed.). Cengage.</a:t>
            </a:r>
          </a:p>
        </p:txBody>
      </p:sp>
    </p:spTree>
    <p:extLst>
      <p:ext uri="{BB962C8B-B14F-4D97-AF65-F5344CB8AC3E}">
        <p14:creationId xmlns:p14="http://schemas.microsoft.com/office/powerpoint/2010/main" val="234145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5C943-AE34-537F-DA6B-A7C9D036E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B121-69D9-2217-0E2C-1804FD896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687" y="-494790"/>
            <a:ext cx="7479253" cy="1694448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Change script file permissions</a:t>
            </a:r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E41048F0-7417-23BF-EEE8-1D026ED96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11" y="1076783"/>
            <a:ext cx="7328555" cy="564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23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2CD052-7833-1894-3582-390697C2B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7739-1AF0-2B15-DEB9-F38AD8891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1736" y="433770"/>
            <a:ext cx="8942567" cy="80858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Set the PATH variable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8DEB1C-84A4-8E12-824B-989E527CE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648393"/>
          </a:xfrm>
        </p:spPr>
        <p:txBody>
          <a:bodyPr/>
          <a:lstStyle/>
          <a:p>
            <a:r>
              <a:rPr lang="en-US" sz="2000" dirty="0">
                <a:solidFill>
                  <a:schemeClr val="bg1"/>
                </a:solidFill>
              </a:rPr>
              <a:t>Take a screenshot of the output in Step 6.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829F0F06-F7F0-C182-8FE4-E2F64695B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3856" y="1242350"/>
            <a:ext cx="6984287" cy="56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63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BA410-D8A2-068E-284E-C77A27861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DF600-4459-7135-541A-190E73EB3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173" y="224286"/>
            <a:ext cx="10337473" cy="1159361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Make the PATH variable permanent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23673E8-2D63-333C-FD7D-7CB5046B3F27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293DED-A383-642D-99B7-E82EB2660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469" y="1383647"/>
            <a:ext cx="6633023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08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F0904-1599-481A-8472-F64462C39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61975-C317-7298-584D-4C7AA6C3C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F9F1F-C428-3E90-2F59-B3A8A8443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Changed script file permission so that the user is able to read and execute the script and the group permission is read only</a:t>
            </a:r>
          </a:p>
          <a:p>
            <a:r>
              <a:rPr lang="en-US" dirty="0"/>
              <a:t>Set a path variable to add the student profile to the $path command for bash commands</a:t>
            </a:r>
          </a:p>
          <a:p>
            <a:r>
              <a:rPr lang="en-US" dirty="0"/>
              <a:t>Made the path variable permanent</a:t>
            </a:r>
          </a:p>
        </p:txBody>
      </p:sp>
    </p:spTree>
    <p:extLst>
      <p:ext uri="{BB962C8B-B14F-4D97-AF65-F5344CB8AC3E}">
        <p14:creationId xmlns:p14="http://schemas.microsoft.com/office/powerpoint/2010/main" val="3084982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93EF0-C65B-78BB-21E7-19551FD6B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B4C59-2900-7435-5B48-59AB3752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D54A0-D472-BB82-3079-112AD314C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4 User and Group Management</a:t>
            </a:r>
          </a:p>
        </p:txBody>
      </p:sp>
    </p:spTree>
    <p:extLst>
      <p:ext uri="{BB962C8B-B14F-4D97-AF65-F5344CB8AC3E}">
        <p14:creationId xmlns:p14="http://schemas.microsoft.com/office/powerpoint/2010/main" val="394143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3AD8A-FCBD-A88E-FB15-FF5327B71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9C946-7D55-7565-40D3-4F88E764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563" y="524592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Add users and groups in CLI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211615-B3BA-5CFA-AF59-0459098F4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11563" y="1590517"/>
            <a:ext cx="8368874" cy="4357799"/>
          </a:xfrm>
        </p:spPr>
        <p:txBody>
          <a:bodyPr>
            <a:normAutofit/>
          </a:bodyPr>
          <a:lstStyle/>
          <a:p>
            <a:r>
              <a:rPr lang="en-US" sz="1800" dirty="0"/>
              <a:t>1. What does the </a:t>
            </a:r>
            <a:r>
              <a:rPr lang="en-US" sz="1800" i="1" dirty="0"/>
              <a:t>–m</a:t>
            </a:r>
            <a:r>
              <a:rPr lang="en-US" sz="1800" dirty="0"/>
              <a:t> option in the </a:t>
            </a:r>
            <a:r>
              <a:rPr lang="en-US" sz="1800" dirty="0" err="1"/>
              <a:t>useradd</a:t>
            </a:r>
            <a:r>
              <a:rPr lang="en-US" sz="1800" dirty="0"/>
              <a:t> command do?</a:t>
            </a:r>
          </a:p>
          <a:p>
            <a:r>
              <a:rPr lang="en-US" dirty="0"/>
              <a:t>Answer here: creates users home directory</a:t>
            </a:r>
          </a:p>
          <a:p>
            <a:endParaRPr lang="en-US" dirty="0"/>
          </a:p>
          <a:p>
            <a:r>
              <a:rPr lang="en-US" sz="1800" dirty="0"/>
              <a:t>2. What does the </a:t>
            </a:r>
            <a:r>
              <a:rPr lang="en-US" sz="1800" i="1" dirty="0"/>
              <a:t>-3</a:t>
            </a:r>
            <a:r>
              <a:rPr lang="en-US" sz="1800" dirty="0"/>
              <a:t> option in the tail command do?</a:t>
            </a:r>
          </a:p>
          <a:p>
            <a:r>
              <a:rPr lang="en-US" dirty="0"/>
              <a:t>Answer here: displays the last 3 lines of the file identified </a:t>
            </a:r>
          </a:p>
          <a:p>
            <a:endParaRPr lang="en-US" dirty="0"/>
          </a:p>
          <a:p>
            <a:r>
              <a:rPr lang="en-US" sz="1800" dirty="0"/>
              <a:t>3. Which line of the </a:t>
            </a:r>
            <a:r>
              <a:rPr lang="en-US" sz="1800" i="1" dirty="0"/>
              <a:t>/</a:t>
            </a:r>
            <a:r>
              <a:rPr lang="en-US" sz="1800" i="1" dirty="0" err="1"/>
              <a:t>etc</a:t>
            </a:r>
            <a:r>
              <a:rPr lang="en-US" sz="1800" i="1" dirty="0"/>
              <a:t>/group </a:t>
            </a:r>
            <a:r>
              <a:rPr lang="en-US" sz="1800" dirty="0"/>
              <a:t>file lists members of the “students” group? Copy it here.</a:t>
            </a:r>
          </a:p>
          <a:p>
            <a:r>
              <a:rPr lang="en-US" dirty="0"/>
              <a:t>Answer here: students:x:1002:student,mary or the last line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</a:t>
            </a:r>
            <a:r>
              <a:rPr lang="en-US" dirty="0" err="1"/>
              <a:t>Exkert</a:t>
            </a:r>
            <a:r>
              <a:rPr lang="en-US" dirty="0"/>
              <a:t>, J. W. (2019). Linux+ and LPIC-1 Guide to Linux Certification(Fifth Edition). Boston: Cengage.</a:t>
            </a:r>
          </a:p>
          <a:p>
            <a:r>
              <a:rPr lang="en-US" dirty="0"/>
              <a:t>2. Linux man function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1C662D-6BC0-1976-3BC0-63930E53A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CC76-0F19-37BF-F55F-937604CD5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252" y="-371901"/>
            <a:ext cx="8951495" cy="1694448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70C0"/>
                </a:solidFill>
              </a:rPr>
              <a:t>Test user and group settings</a:t>
            </a:r>
          </a:p>
        </p:txBody>
      </p:sp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2095DCE9-8846-5A28-87FB-3C84B81EB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71" y="1454988"/>
            <a:ext cx="10536658" cy="485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95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27B4C-6E8B-211D-91D3-F7EE97C85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37687-52BA-C800-3FBA-DC6730209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235" y="-115334"/>
            <a:ext cx="5612770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17" name="Picture 16" descr="A screenshot of a computer&#10;&#10;Description automatically generated">
            <a:extLst>
              <a:ext uri="{FF2B5EF4-FFF2-40B4-BE49-F238E27FC236}">
                <a16:creationId xmlns:a16="http://schemas.microsoft.com/office/drawing/2014/main" id="{03A4B74E-CD37-C6EF-6DB5-3D1BEE37C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12" y="1206843"/>
            <a:ext cx="7713873" cy="54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548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E83A8C-1B4D-16B9-84FE-C6CD69204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E4CAB-243A-616C-5E61-84B290FAA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9318" y="-532691"/>
            <a:ext cx="700192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557C26-1F2C-F28F-7A5F-4AE8F3C84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978" y="4462445"/>
            <a:ext cx="2739434" cy="2158745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4ADE77-CE89-822A-F065-B11A9822E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575547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FCA1BBF0-CF81-E3F4-2805-B716507E2A93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A84924B-00CD-2ACD-751C-A2AD474DA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6353" y="2182845"/>
            <a:ext cx="7812817" cy="3518256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99B40E30-A6CE-5662-8BA6-186F0FF5F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792" y="1294924"/>
            <a:ext cx="7508622" cy="52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18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ACE20-9821-7B47-BE04-EC00EC3FD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4BE38-287E-3399-A214-3C72D9CB9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PowerPoint I will demonstrate my proficiency in performing Linux SYSADMIN duties</a:t>
            </a:r>
          </a:p>
          <a:p>
            <a:r>
              <a:rPr lang="en-US" dirty="0"/>
              <a:t>Throughout this course I learned how to use the </a:t>
            </a:r>
            <a:r>
              <a:rPr lang="en-US" dirty="0" err="1"/>
              <a:t>linux</a:t>
            </a:r>
            <a:r>
              <a:rPr lang="en-US" dirty="0"/>
              <a:t> system</a:t>
            </a:r>
          </a:p>
          <a:p>
            <a:r>
              <a:rPr lang="en-US" dirty="0"/>
              <a:t>I learned how to create users both through terminal commands and through the GUI</a:t>
            </a:r>
          </a:p>
          <a:p>
            <a:r>
              <a:rPr lang="en-US" dirty="0"/>
              <a:t>I learned how to delete profiles through terminal commands and the GUI</a:t>
            </a:r>
          </a:p>
          <a:p>
            <a:r>
              <a:rPr lang="en-US" dirty="0"/>
              <a:t>I created new directories, files and gave permissions for users, root, and groups</a:t>
            </a:r>
          </a:p>
          <a:p>
            <a:r>
              <a:rPr lang="en-US" dirty="0"/>
              <a:t>I used shell scripts to schedule tasks to be performed and redirected outputs of commands to secondary files</a:t>
            </a:r>
          </a:p>
          <a:p>
            <a:r>
              <a:rPr lang="en-US" dirty="0"/>
              <a:t>I configured network information for connectivity to the internet and confirmed different IP addresses</a:t>
            </a:r>
          </a:p>
          <a:p>
            <a:r>
              <a:rPr lang="en-US" dirty="0"/>
              <a:t>I viewed system activity and started and stopped processes from the terminal window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912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14698-C112-D968-8A44-29A9A2293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1C9C9-BC5D-55A6-7947-8795EC32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CB874-CC98-FF72-8FD7-E9A46175D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Ensured the script is executable for the user John and </a:t>
            </a:r>
            <a:r>
              <a:rPr lang="en-US" dirty="0" err="1"/>
              <a:t>mary</a:t>
            </a:r>
            <a:endParaRPr lang="en-US" dirty="0"/>
          </a:p>
          <a:p>
            <a:r>
              <a:rPr lang="en-US" dirty="0"/>
              <a:t>Added users “John and Mary” in the GUI</a:t>
            </a:r>
          </a:p>
          <a:p>
            <a:r>
              <a:rPr lang="en-US" dirty="0"/>
              <a:t>Removed users “john and </a:t>
            </a:r>
            <a:r>
              <a:rPr lang="en-US" dirty="0" err="1"/>
              <a:t>mary</a:t>
            </a:r>
            <a:r>
              <a:rPr lang="en-US" dirty="0"/>
              <a:t>” and the student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03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4EA59-4327-2214-E45D-8DDC800AC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6CEBA-6916-E9F7-ABEA-9FE5C3F55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72C8D6-D422-A5CF-1D66-8A242A1BB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5 Network Configuration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A136D-4DB0-CE4C-289E-4C2F44C94BEB}"/>
              </a:ext>
            </a:extLst>
          </p:cNvPr>
          <p:cNvSpPr txBox="1"/>
          <p:nvPr/>
        </p:nvSpPr>
        <p:spPr>
          <a:xfrm>
            <a:off x="4538341" y="4543951"/>
            <a:ext cx="3023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By: Taylor Muse</a:t>
            </a:r>
          </a:p>
        </p:txBody>
      </p:sp>
    </p:spTree>
    <p:extLst>
      <p:ext uri="{BB962C8B-B14F-4D97-AF65-F5344CB8AC3E}">
        <p14:creationId xmlns:p14="http://schemas.microsoft.com/office/powerpoint/2010/main" val="3776055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2B515-B093-5A4C-C02E-C741EC30B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D9185-97B7-FCAA-1AF9-62C5DE022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1746" y="1133847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DD354D-11AB-FEAE-3229-0575C6C37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1746" y="2575116"/>
            <a:ext cx="5323645" cy="4182562"/>
          </a:xfrm>
        </p:spPr>
        <p:txBody>
          <a:bodyPr>
            <a:normAutofit/>
          </a:bodyPr>
          <a:lstStyle/>
          <a:p>
            <a:r>
              <a:rPr lang="en-US" sz="1900" dirty="0"/>
              <a:t>1. What is the IP address of your Ubuntu machine?</a:t>
            </a:r>
          </a:p>
          <a:p>
            <a:r>
              <a:rPr lang="en-US" dirty="0"/>
              <a:t>Answer here: 192.168.1.107</a:t>
            </a:r>
          </a:p>
          <a:p>
            <a:endParaRPr lang="en-US" dirty="0"/>
          </a:p>
          <a:p>
            <a:r>
              <a:rPr lang="en-US" sz="1900" dirty="0"/>
              <a:t>2. What is the IP address of its default gateway?</a:t>
            </a:r>
          </a:p>
          <a:p>
            <a:r>
              <a:rPr lang="en-US" dirty="0"/>
              <a:t>Answer here:192.168.1.1</a:t>
            </a:r>
          </a:p>
          <a:p>
            <a:endParaRPr lang="en-US" dirty="0"/>
          </a:p>
          <a:p>
            <a:r>
              <a:rPr lang="en-US" sz="1900" dirty="0"/>
              <a:t>3. What is the IP address of its DHCP server?</a:t>
            </a:r>
          </a:p>
          <a:p>
            <a:r>
              <a:rPr lang="en-US" dirty="0"/>
              <a:t>Answer here: 192.168.1.1</a:t>
            </a:r>
          </a:p>
          <a:p>
            <a:endParaRPr lang="en-US" sz="1900" dirty="0"/>
          </a:p>
          <a:p>
            <a:r>
              <a:rPr lang="en-US" sz="1900" dirty="0"/>
              <a:t>4. What is the IP address of its DNS server?</a:t>
            </a:r>
          </a:p>
          <a:p>
            <a:r>
              <a:rPr lang="en-US" dirty="0"/>
              <a:t>Answer here: 192.168.1.1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F2DAB4-D818-2068-D0CE-E45022FC4C2F}"/>
              </a:ext>
            </a:extLst>
          </p:cNvPr>
          <p:cNvSpPr/>
          <p:nvPr/>
        </p:nvSpPr>
        <p:spPr>
          <a:xfrm>
            <a:off x="6169977" y="1791494"/>
            <a:ext cx="50602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000" dirty="0"/>
              <a:t>Take a screen capture of the output in Step 12.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8DC86E-2232-2871-EFF4-14C080F6B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334" y="1791494"/>
            <a:ext cx="6518588" cy="443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51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97CE-B12C-276C-C2D2-1B562E8FF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901B6-2649-0571-012A-A88C8E8B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46" y="703700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interfaces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EEF4CF-8433-2655-C39C-7E8E4B087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7445" y="1784963"/>
            <a:ext cx="9317901" cy="4118687"/>
          </a:xfrm>
        </p:spPr>
        <p:txBody>
          <a:bodyPr/>
          <a:lstStyle/>
          <a:p>
            <a:r>
              <a:rPr lang="en-US" sz="1800" dirty="0"/>
              <a:t>1. Which DHCP message is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–r ens33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 DHCP RELEASE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r>
              <a:rPr lang="en-US" sz="1800" dirty="0"/>
              <a:t>2. Which four DHCP messages are shown in the output of the </a:t>
            </a:r>
            <a:r>
              <a:rPr lang="en-US" sz="1800" b="1" dirty="0" err="1"/>
              <a:t>sudo</a:t>
            </a:r>
            <a:r>
              <a:rPr lang="en-US" sz="1800" b="1" dirty="0"/>
              <a:t> </a:t>
            </a:r>
            <a:r>
              <a:rPr lang="en-US" sz="1800" b="1" dirty="0" err="1"/>
              <a:t>dhclient</a:t>
            </a:r>
            <a:r>
              <a:rPr lang="en-US" sz="1800" b="1" dirty="0"/>
              <a:t> –v ens33 </a:t>
            </a:r>
            <a:r>
              <a:rPr lang="en-US" sz="1800" dirty="0"/>
              <a:t>command?</a:t>
            </a:r>
          </a:p>
          <a:p>
            <a:r>
              <a:rPr lang="en-US" dirty="0"/>
              <a:t>Answer </a:t>
            </a:r>
            <a:r>
              <a:rPr lang="en-US" dirty="0" err="1"/>
              <a:t>here:DHCPDISCOVER</a:t>
            </a:r>
            <a:r>
              <a:rPr lang="en-US" dirty="0"/>
              <a:t>, DHCPOFFER, DHCPREQUEST, DHCPACK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10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168D9-33E6-6AA6-39A1-65A7D8051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1F866-EC6E-6660-0878-43044A44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DC300F3-C4A3-C63F-2E23-83D7C2369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2940152"/>
            <a:ext cx="2739435" cy="2688559"/>
          </a:xfrm>
        </p:spPr>
        <p:txBody>
          <a:bodyPr/>
          <a:lstStyle/>
          <a:p>
            <a:r>
              <a:rPr lang="en-US" sz="2000" dirty="0"/>
              <a:t>Take a screen capture of the output in Step 7 and Step 8.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8FAC863-4E76-9C78-2AD2-987AD5DFB8E8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9760E2-C6B4-CCE8-A774-DA6CB8BB0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888" y="941209"/>
            <a:ext cx="7474344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50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13960-A085-995C-5FD6-99A1838561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753DB-8A72-3E3A-82D0-C1FC32238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55D46-C48C-02CC-9B78-F7AA1FF1C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the host IP addresses</a:t>
            </a:r>
          </a:p>
          <a:p>
            <a:r>
              <a:rPr lang="en-US" dirty="0"/>
              <a:t>Shutdown and started ports to disconnect and reconnect host utilities</a:t>
            </a:r>
          </a:p>
        </p:txBody>
      </p:sp>
    </p:spTree>
    <p:extLst>
      <p:ext uri="{BB962C8B-B14F-4D97-AF65-F5344CB8AC3E}">
        <p14:creationId xmlns:p14="http://schemas.microsoft.com/office/powerpoint/2010/main" val="519497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1603F-AA66-8529-822B-E5BF032BC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E9C1-0EE4-3008-0643-623993348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E7CE51-2AB8-B691-EB06-D214F0FE8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6 System Performance Monitoring</a:t>
            </a:r>
          </a:p>
        </p:txBody>
      </p:sp>
    </p:spTree>
    <p:extLst>
      <p:ext uri="{BB962C8B-B14F-4D97-AF65-F5344CB8AC3E}">
        <p14:creationId xmlns:p14="http://schemas.microsoft.com/office/powerpoint/2010/main" val="10046573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FB8D5-C071-D22F-B2F2-0B5113DA7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3A34-6139-2B69-7E5B-8643B798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641" y="1078175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Linux processes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9BAED3-4C78-1B25-1943-2F0337768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641" y="1864124"/>
            <a:ext cx="8640718" cy="3820239"/>
          </a:xfrm>
        </p:spPr>
        <p:txBody>
          <a:bodyPr>
            <a:normAutofit fontScale="25000" lnSpcReduction="2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4300" dirty="0"/>
              <a:t>1. What is the default action of the </a:t>
            </a:r>
            <a:r>
              <a:rPr lang="en-US" sz="4300" i="1" dirty="0"/>
              <a:t>15 SIGTERM </a:t>
            </a:r>
            <a:r>
              <a:rPr lang="en-US" sz="4300" dirty="0"/>
              <a:t>kill signal?</a:t>
            </a:r>
          </a:p>
          <a:p>
            <a:r>
              <a:rPr lang="en-US" sz="4300" dirty="0"/>
              <a:t>Answer here: 15 SIGTERM kill signal is the signal sent to terminate the application selected</a:t>
            </a:r>
          </a:p>
          <a:p>
            <a:endParaRPr lang="en-US" sz="4300" dirty="0"/>
          </a:p>
          <a:p>
            <a:r>
              <a:rPr lang="en-US" sz="4300" dirty="0"/>
              <a:t>2. In the System Monitor window, click on </a:t>
            </a:r>
            <a:r>
              <a:rPr lang="en-US" sz="4300" i="1" dirty="0"/>
              <a:t>% CPU </a:t>
            </a:r>
            <a:r>
              <a:rPr lang="en-US" sz="4300" dirty="0"/>
              <a:t>to sort the processes by CPU load. Which process shows the highest percentage of CPU usage?</a:t>
            </a:r>
          </a:p>
          <a:p>
            <a:r>
              <a:rPr lang="en-US" sz="4300" dirty="0"/>
              <a:t>Answer here: </a:t>
            </a:r>
            <a:r>
              <a:rPr lang="en-US" sz="4300" dirty="0" err="1"/>
              <a:t>htop</a:t>
            </a:r>
            <a:r>
              <a:rPr lang="en-US" sz="4300" dirty="0"/>
              <a:t> is using the largest capacity of  the CPU with no applications running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3000" dirty="0"/>
              <a:t>References:</a:t>
            </a:r>
          </a:p>
          <a:p>
            <a:r>
              <a:rPr lang="en-US" sz="3000" dirty="0"/>
              <a:t>1. </a:t>
            </a:r>
            <a:r>
              <a:rPr lang="en-US" sz="3000" dirty="0" err="1"/>
              <a:t>Exkert</a:t>
            </a:r>
            <a:r>
              <a:rPr lang="en-US" sz="3000" dirty="0"/>
              <a:t>, J. W. (2019). Linux+ and LPIC-1 Guide to Linux Certification(Fifth Edition). Boston: Cengage.</a:t>
            </a:r>
          </a:p>
          <a:p>
            <a:r>
              <a:rPr lang="en-US" sz="3000" dirty="0"/>
              <a:t>2.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35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0C676-6E49-24FC-8908-BA844C21E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CC69B-EE13-AE86-6403-A8B3D2DB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7049" y="627363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Monitor user 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89D71E8-C459-32FD-9FA6-4B62A32C4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7049" y="1718975"/>
            <a:ext cx="9317901" cy="4118687"/>
          </a:xfrm>
        </p:spPr>
        <p:txBody>
          <a:bodyPr>
            <a:normAutofit/>
          </a:bodyPr>
          <a:lstStyle/>
          <a:p>
            <a:r>
              <a:rPr lang="en-US" sz="1800" dirty="0"/>
              <a:t>Issue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on </a:t>
            </a:r>
            <a:r>
              <a:rPr lang="en-US" sz="1800" dirty="0"/>
              <a:t>command to turn on GNC accounting. Run the 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b="1" dirty="0"/>
              <a:t> </a:t>
            </a:r>
            <a:r>
              <a:rPr lang="en-US" sz="1800" dirty="0"/>
              <a:t>command. Enter </a:t>
            </a:r>
            <a:r>
              <a:rPr lang="en-US" sz="1800" b="1" dirty="0" err="1"/>
              <a:t>lastcomm</a:t>
            </a:r>
            <a:r>
              <a:rPr lang="en-US" sz="1800" b="1" dirty="0"/>
              <a:t>  </a:t>
            </a:r>
            <a:r>
              <a:rPr lang="en-US" sz="1800" b="1" dirty="0" err="1"/>
              <a:t>updatedb</a:t>
            </a:r>
            <a:r>
              <a:rPr lang="en-US" sz="1800" dirty="0"/>
              <a:t> to check if the </a:t>
            </a:r>
            <a:r>
              <a:rPr lang="en-US" sz="1800" i="1" dirty="0" err="1"/>
              <a:t>updatedb</a:t>
            </a:r>
            <a:r>
              <a:rPr lang="en-US" sz="1800" dirty="0"/>
              <a:t> command was executed before. Remember to turn off GNC accounting (</a:t>
            </a:r>
            <a:r>
              <a:rPr lang="en-US" sz="1800" b="1" dirty="0" err="1"/>
              <a:t>sudo</a:t>
            </a:r>
            <a:r>
              <a:rPr lang="en-US" sz="1800" b="1" dirty="0"/>
              <a:t>  </a:t>
            </a:r>
            <a:r>
              <a:rPr lang="en-US" sz="1800" b="1" dirty="0" err="1"/>
              <a:t>accton</a:t>
            </a:r>
            <a:r>
              <a:rPr lang="en-US" sz="1800" b="1" dirty="0"/>
              <a:t>  off</a:t>
            </a:r>
            <a:r>
              <a:rPr lang="en-US" sz="1800" dirty="0"/>
              <a:t>) after answering the questions.</a:t>
            </a:r>
          </a:p>
          <a:p>
            <a:r>
              <a:rPr lang="en-US" sz="1800" dirty="0"/>
              <a:t>1. What flag value is displayed in the output?</a:t>
            </a:r>
          </a:p>
          <a:p>
            <a:r>
              <a:rPr lang="en-US" dirty="0"/>
              <a:t>Answer here: the “S” flag is displayed as it was a superuser command</a:t>
            </a:r>
          </a:p>
          <a:p>
            <a:endParaRPr lang="en-US" sz="1800" dirty="0"/>
          </a:p>
          <a:p>
            <a:r>
              <a:rPr lang="en-US" sz="1800" dirty="0"/>
              <a:t>2. Why is the name of the user who ran the processes shown as root, not student?</a:t>
            </a:r>
          </a:p>
          <a:p>
            <a:r>
              <a:rPr lang="en-US" dirty="0"/>
              <a:t>Answer here: when issuing </a:t>
            </a:r>
            <a:r>
              <a:rPr lang="en-US" dirty="0" err="1"/>
              <a:t>sudo</a:t>
            </a:r>
            <a:r>
              <a:rPr lang="en-US" dirty="0"/>
              <a:t> commands it defaults to executing the command as root without having to leave the user profile</a:t>
            </a:r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</a:t>
            </a:r>
            <a:r>
              <a:rPr lang="en-US" dirty="0" err="1"/>
              <a:t>Exkert</a:t>
            </a:r>
            <a:r>
              <a:rPr lang="en-US" dirty="0"/>
              <a:t>, J. W. (2019). Linux+ and LPIC-1 Guide to Linux Certification(Fifth Edition). Boston: Cengage.</a:t>
            </a:r>
          </a:p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8258044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6E01B-1C58-F4DF-CA4E-7321C55DD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0BD46-A661-C924-7F4B-FEDDE0EFC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58843" cy="230107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914417C-4CEC-35A2-23F4-3A5534A48A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635" y="3357977"/>
            <a:ext cx="2758843" cy="2741585"/>
          </a:xfrm>
        </p:spPr>
        <p:txBody>
          <a:bodyPr/>
          <a:lstStyle/>
          <a:p>
            <a:r>
              <a:rPr lang="en-US" sz="2000" dirty="0"/>
              <a:t>Take a screenshot of the output in </a:t>
            </a:r>
            <a:r>
              <a:rPr lang="en-US" sz="2000"/>
              <a:t>Step 4.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5C7BF2-E80F-13D5-F9E9-4A0A0DDDE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1122" y="726295"/>
            <a:ext cx="6773243" cy="58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0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2B7B9-D976-D6BC-1B9C-2B883AADC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4E604-6371-CF9B-9E5D-46DB500C2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080B-29BD-0B12-F97C-C5CBFE3FB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2 Linux Filesystem Hierarchy</a:t>
            </a:r>
          </a:p>
        </p:txBody>
      </p:sp>
    </p:spTree>
    <p:extLst>
      <p:ext uri="{BB962C8B-B14F-4D97-AF65-F5344CB8AC3E}">
        <p14:creationId xmlns:p14="http://schemas.microsoft.com/office/powerpoint/2010/main" val="12700081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210C0-7C71-6C87-2E35-35FE18601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9D9DD-3273-B377-38BB-54A2B6E2B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01C0B-271A-DCED-429B-B24E3D0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Started an application from the GUI, then stopped from the command prompt</a:t>
            </a:r>
          </a:p>
          <a:p>
            <a:r>
              <a:rPr lang="en-US" dirty="0"/>
              <a:t> Verified the highest CPU usage application running on the computer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7212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59FB4-2822-B045-77C0-F7F3B4EA8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8263-67E5-09CA-1AFE-47D860C8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Challenges/lessons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D8EE6-13E2-B19B-D337-234C895FF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Learning the different types of Linux commands was the most difficult part for me, in the past I had used Linux for troubleshooting for work, but I had no experience with the bash commands and shell scripting.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3718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CC52B-E5FA-5D8B-1874-D3B0F73EC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B679-5907-F430-1D52-39F8FE6E2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B25B1-C1CE-161E-13AC-BE5835925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learned attention to detail and procedural compliance from following the instructions of the course and doing every step in the correct order.</a:t>
            </a:r>
          </a:p>
          <a:p>
            <a:r>
              <a:rPr lang="en-US" dirty="0"/>
              <a:t>I also learned new SYSADMIN roles that will apply to most occupations that require Linux+ certification.</a:t>
            </a:r>
          </a:p>
        </p:txBody>
      </p:sp>
    </p:spTree>
    <p:extLst>
      <p:ext uri="{BB962C8B-B14F-4D97-AF65-F5344CB8AC3E}">
        <p14:creationId xmlns:p14="http://schemas.microsoft.com/office/powerpoint/2010/main" val="28464466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7DFBE-C509-6F4C-11AA-E4EABB339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EC8F-98B2-7A18-0A45-F4653BC9C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6C4CC-3133-C60D-FBE5-F4D5BE6F4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this course I learned many useful talents including copying directories, creating user profiles and how to check network usage.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54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95138-F5D9-9C7B-2B2F-0FF9843D1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E9AA2-3B05-A532-6014-8C2165380C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 err="1">
                <a:solidFill>
                  <a:schemeClr val="tx1"/>
                </a:solidFill>
              </a:rPr>
              <a:t>Exkert</a:t>
            </a:r>
            <a:r>
              <a:rPr lang="en-US" sz="1200" dirty="0">
                <a:solidFill>
                  <a:schemeClr val="tx1"/>
                </a:solidFill>
              </a:rPr>
              <a:t>, J. W. (2019). Linux+ and LPIC-1 Guide to Linux Certification(Fifth Edition). Boston: Cengage.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3279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BA45-4857-6631-5BB7-ACBC63D84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Wix</a:t>
            </a:r>
            <a:r>
              <a:rPr lang="en-US" dirty="0"/>
              <a:t>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215A1-4159-D8AF-8D0C-8FCEF3156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https://taylormuse03.wixsite.com/my-site-7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2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D195B-1B10-0D61-618B-9596718A59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8661-4EEE-0F2A-FC11-E67F4F086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3472" y="1055686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>
                <a:ea typeface="Times New Roman" panose="02020603050405020304" pitchFamily="18" charset="0"/>
              </a:rPr>
              <a:t>Navigate the Linux filesystem tree</a:t>
            </a:r>
            <a:endParaRPr lang="en-US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7F73DC-A84E-F281-4551-8C13C82371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53472" y="1448661"/>
            <a:ext cx="8685056" cy="4695983"/>
          </a:xfrm>
        </p:spPr>
        <p:txBody>
          <a:bodyPr>
            <a:normAutofit fontScale="70000" lnSpcReduction="20000"/>
          </a:bodyPr>
          <a:lstStyle/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1. What is the </a:t>
            </a:r>
            <a:r>
              <a:rPr lang="en-US" sz="1800" i="1" dirty="0" err="1"/>
              <a:t>pwd</a:t>
            </a:r>
            <a:r>
              <a:rPr lang="en-US" sz="1800" dirty="0"/>
              <a:t> command an acronym for? What about the </a:t>
            </a:r>
            <a:r>
              <a:rPr lang="en-US" sz="1800" i="1" dirty="0"/>
              <a:t>cd</a:t>
            </a:r>
            <a:r>
              <a:rPr lang="en-US" sz="1800" dirty="0"/>
              <a:t> command?</a:t>
            </a:r>
          </a:p>
          <a:p>
            <a:r>
              <a:rPr lang="en-US" dirty="0"/>
              <a:t>Answer here: print working directory</a:t>
            </a:r>
          </a:p>
          <a:p>
            <a:endParaRPr lang="en-US" dirty="0"/>
          </a:p>
          <a:p>
            <a:r>
              <a:rPr lang="en-US" sz="1800" dirty="0"/>
              <a:t>2. Explain the differences between a relative path and an absolute/full path in Linux.</a:t>
            </a:r>
          </a:p>
          <a:p>
            <a:r>
              <a:rPr lang="en-US" dirty="0"/>
              <a:t>Answer here: Relative path is the path from the current directory you are in and will not have a / before the directory name. absolute path is the path starting from root and starts with / to indicate it starts from root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800" dirty="0"/>
              <a:t>References:</a:t>
            </a:r>
          </a:p>
          <a:p>
            <a:r>
              <a:rPr lang="en-US" dirty="0"/>
              <a:t>1. Eckert, J. W. (2019). Linux+ and LPIC-1 Guide to Linux Certification (5th ed.). Cengage.</a:t>
            </a:r>
          </a:p>
          <a:p>
            <a:r>
              <a:rPr lang="en-US" dirty="0"/>
              <a:t>2. Eckert, J. W. (2019). Linux+ and LPIC-1 Guide to Linux Certification (5th ed.). Cengage.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8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B696E-4DE0-1025-4460-41B77CEAB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6A995-3053-EEE8-F0CE-F8AE1012C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49674"/>
            <a:ext cx="9236399" cy="16871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400" dirty="0">
                <a:solidFill>
                  <a:srgbClr val="0070C0"/>
                </a:solidFill>
              </a:rPr>
              <a:t>Create directories and files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CA91388-14C4-93B0-4FF6-160988887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52022" y="849338"/>
            <a:ext cx="4293299" cy="1487480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Take a screenshot of the output in Steps 5 and 6.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37D60BDB-4AE5-E5FA-E3BA-0E849E8CD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679" y="1694931"/>
            <a:ext cx="10104407" cy="451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65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29A2E-7B38-E661-4240-DAAE604DD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D197-EF30-0276-4E21-286A9E31E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765" y="633506"/>
            <a:ext cx="1050254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4000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Copy and remove directories and files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57DF625A-8336-3C27-0683-1C9D9FF96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64" y="1321177"/>
            <a:ext cx="8620363" cy="48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803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2081B-CA0A-8C0B-5E28-1477825CD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F2B4-3EC9-5BAE-6779-D97A9432B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267" y="673014"/>
            <a:ext cx="8142989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Aft>
                <a:spcPts val="1200"/>
              </a:spcAft>
            </a:pPr>
            <a:r>
              <a:rPr lang="en-US" sz="4000" dirty="0">
                <a:solidFill>
                  <a:srgbClr val="0070C0"/>
                </a:solidFill>
              </a:rPr>
              <a:t>Locate directories and files</a:t>
            </a:r>
          </a:p>
        </p:txBody>
      </p:sp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AA88078-CA8D-397C-A0D3-ED8C62755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74" y="1374476"/>
            <a:ext cx="9141586" cy="513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4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A4938-BB5E-17AF-AC63-8AF61CDA4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AA28-9BC8-DA84-3EC6-8873A2D7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536A-AB4B-EEAB-0D8F-0CBB8F64A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Located file path</a:t>
            </a:r>
          </a:p>
          <a:p>
            <a:r>
              <a:rPr lang="en-US" dirty="0"/>
              <a:t>Created a new directory</a:t>
            </a:r>
          </a:p>
          <a:p>
            <a:r>
              <a:rPr lang="en-US" dirty="0"/>
              <a:t>Created files located within the directory</a:t>
            </a:r>
          </a:p>
          <a:p>
            <a:r>
              <a:rPr lang="en-US" dirty="0"/>
              <a:t>Copied the files to another directory, deleted file 3 from the course 1 </a:t>
            </a:r>
            <a:r>
              <a:rPr lang="en-US" dirty="0" err="1"/>
              <a:t>maraprsession</a:t>
            </a:r>
            <a:r>
              <a:rPr lang="en-US" dirty="0"/>
              <a:t> directory and course 3 directory</a:t>
            </a:r>
          </a:p>
          <a:p>
            <a:r>
              <a:rPr lang="en-US" dirty="0"/>
              <a:t>Searched for the files to verify they could be found based on the author of the files</a:t>
            </a:r>
          </a:p>
        </p:txBody>
      </p:sp>
    </p:spTree>
    <p:extLst>
      <p:ext uri="{BB962C8B-B14F-4D97-AF65-F5344CB8AC3E}">
        <p14:creationId xmlns:p14="http://schemas.microsoft.com/office/powerpoint/2010/main" val="35168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0CF02A-9B8D-014A-A0F9-AC6487986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B02D0-AA70-1478-32BE-AB489134EB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455" y="869810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Course Project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F2CF3-0808-403D-11B1-2E2DE9DEE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455" y="3349485"/>
            <a:ext cx="9144000" cy="1655762"/>
          </a:xfrm>
        </p:spPr>
        <p:txBody>
          <a:bodyPr>
            <a:normAutofit/>
          </a:bodyPr>
          <a:lstStyle/>
          <a:p>
            <a:r>
              <a:rPr lang="en-US" sz="3200" dirty="0"/>
              <a:t>Operating Systems</a:t>
            </a:r>
          </a:p>
          <a:p>
            <a:r>
              <a:rPr lang="en-US" dirty="0"/>
              <a:t>Module 3 Linux Shell Scripts</a:t>
            </a:r>
          </a:p>
        </p:txBody>
      </p:sp>
    </p:spTree>
    <p:extLst>
      <p:ext uri="{BB962C8B-B14F-4D97-AF65-F5344CB8AC3E}">
        <p14:creationId xmlns:p14="http://schemas.microsoft.com/office/powerpoint/2010/main" val="76794668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390039_win32_fixed.potx" id="{08D75CB0-AD9B-4834-8559-901094BB0ABE}" vid="{3B3EDB20-B381-4B6C-99AC-7C5CDA2B4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2D3C2F-55A5-48C0-9D5A-95C7FF038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91575F-4C21-47C4-8D13-EB9BE66B536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792209EB-3212-4116-B574-D1F56C7C49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1408</Words>
  <Application>Microsoft Office PowerPoint</Application>
  <PresentationFormat>Widescreen</PresentationFormat>
  <Paragraphs>181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Gill Sans MT</vt:lpstr>
      <vt:lpstr>Times New Roman</vt:lpstr>
      <vt:lpstr>Wingdings 2</vt:lpstr>
      <vt:lpstr>Custom</vt:lpstr>
      <vt:lpstr>CEIS 106 INTRO TO OPERATERING SYSTEMS final project</vt:lpstr>
      <vt:lpstr>introduction</vt:lpstr>
      <vt:lpstr>Course Project </vt:lpstr>
      <vt:lpstr>Navigate the Linux filesystem tree</vt:lpstr>
      <vt:lpstr>Create directories and files</vt:lpstr>
      <vt:lpstr>Copy and remove directories and files</vt:lpstr>
      <vt:lpstr>Locate directories and files</vt:lpstr>
      <vt:lpstr>Module 2 summary</vt:lpstr>
      <vt:lpstr>Course Project </vt:lpstr>
      <vt:lpstr>Create a shell script</vt:lpstr>
      <vt:lpstr>Change script file permissions</vt:lpstr>
      <vt:lpstr>Set the PATH variable</vt:lpstr>
      <vt:lpstr>Make the PATH variable permanent</vt:lpstr>
      <vt:lpstr>Module 3 summary</vt:lpstr>
      <vt:lpstr>Course Project </vt:lpstr>
      <vt:lpstr>Add users and groups in CLI</vt:lpstr>
      <vt:lpstr>Test user and group settings</vt:lpstr>
      <vt:lpstr>Add users in GUI</vt:lpstr>
      <vt:lpstr>Remove users and groups</vt:lpstr>
      <vt:lpstr>Module 4 summary</vt:lpstr>
      <vt:lpstr>Course Project </vt:lpstr>
      <vt:lpstr>Discover host IP configurations</vt:lpstr>
      <vt:lpstr>Manage network interfaces</vt:lpstr>
      <vt:lpstr>Use network utilities</vt:lpstr>
      <vt:lpstr>Module 5 summary</vt:lpstr>
      <vt:lpstr>Course Project </vt:lpstr>
      <vt:lpstr>Monitor Linux processes</vt:lpstr>
      <vt:lpstr>Monitor user activities</vt:lpstr>
      <vt:lpstr>Monitor network bandwidth usage</vt:lpstr>
      <vt:lpstr>Module 6 summary</vt:lpstr>
      <vt:lpstr>Challenges/lessons learned</vt:lpstr>
      <vt:lpstr>Career skills</vt:lpstr>
      <vt:lpstr>conclusion</vt:lpstr>
      <vt:lpstr>references</vt:lpstr>
      <vt:lpstr>Wix profile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 106 INTRO TO OPERATERING SYSTEMS final project</dc:title>
  <dc:creator>taylor muse</dc:creator>
  <cp:lastModifiedBy>taylor muse</cp:lastModifiedBy>
  <cp:revision>2</cp:revision>
  <dcterms:created xsi:type="dcterms:W3CDTF">2024-02-17T19:18:37Z</dcterms:created>
  <dcterms:modified xsi:type="dcterms:W3CDTF">2024-02-20T23:41:17Z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