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Lst>
  <p:notesMasterIdLst>
    <p:notesMasterId r:id="rId30"/>
  </p:notesMasterIdLst>
  <p:handoutMasterIdLst>
    <p:handoutMasterId r:id="rId31"/>
  </p:handoutMasterIdLst>
  <p:sldIdLst>
    <p:sldId id="256" r:id="rId5"/>
    <p:sldId id="302" r:id="rId6"/>
    <p:sldId id="286" r:id="rId7"/>
    <p:sldId id="261" r:id="rId8"/>
    <p:sldId id="287" r:id="rId9"/>
    <p:sldId id="273" r:id="rId10"/>
    <p:sldId id="272" r:id="rId11"/>
    <p:sldId id="288" r:id="rId12"/>
    <p:sldId id="289" r:id="rId13"/>
    <p:sldId id="274" r:id="rId14"/>
    <p:sldId id="290" r:id="rId15"/>
    <p:sldId id="291" r:id="rId16"/>
    <p:sldId id="269" r:id="rId17"/>
    <p:sldId id="292" r:id="rId18"/>
    <p:sldId id="294" r:id="rId19"/>
    <p:sldId id="295" r:id="rId20"/>
    <p:sldId id="296" r:id="rId21"/>
    <p:sldId id="276" r:id="rId22"/>
    <p:sldId id="298" r:id="rId23"/>
    <p:sldId id="299" r:id="rId24"/>
    <p:sldId id="300" r:id="rId25"/>
    <p:sldId id="301" r:id="rId26"/>
    <p:sldId id="303" r:id="rId27"/>
    <p:sldId id="304" r:id="rId28"/>
    <p:sldId id="30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0655" autoAdjust="0"/>
  </p:normalViewPr>
  <p:slideViewPr>
    <p:cSldViewPr snapToGrid="0">
      <p:cViewPr varScale="1">
        <p:scale>
          <a:sx n="99" d="100"/>
          <a:sy n="99" d="100"/>
        </p:scale>
        <p:origin x="84" y="37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2/27/2025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45435208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7171423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297982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3089814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156812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9016284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0656051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03143829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37263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2511759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631576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9093087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11749585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93158845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9369372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49664698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dirty="0"/>
          </a:p>
        </p:txBody>
      </p:sp>
    </p:spTree>
    <p:extLst>
      <p:ext uri="{BB962C8B-B14F-4D97-AF65-F5344CB8AC3E}">
        <p14:creationId xmlns:p14="http://schemas.microsoft.com/office/powerpoint/2010/main" val="229709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10938761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wisswireless.org/wlan_calc_en.html" TargetMode="External"/><Relationship Id="rId2" Type="http://schemas.openxmlformats.org/officeDocument/2006/relationships/hyperlink" Target="https://web.anixter.com/AXECOM/AXEDocLib.nsf/(UnID)/8F2E0839A6190F4986257309005757CC/$file/ANSI-TIA-EIA-568-B.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p:txBody>
          <a:bodyPr anchor="ctr"/>
          <a:lstStyle/>
          <a:p>
            <a:r>
              <a:rPr lang="en-US" dirty="0"/>
              <a:t>NETW310 Final Presentation</a:t>
            </a:r>
            <a:br>
              <a:rPr lang="en-US" dirty="0"/>
            </a:br>
            <a:br>
              <a:rPr lang="en-US" dirty="0"/>
            </a:br>
            <a:r>
              <a:rPr lang="en-US" sz="1000" dirty="0"/>
              <a:t>By: Taylor Muse</a:t>
            </a:r>
            <a:br>
              <a:rPr lang="en-US" sz="1000" dirty="0"/>
            </a:br>
            <a:r>
              <a:rPr lang="en-US" sz="1000" dirty="0"/>
              <a:t>Professor Eric Addeo</a:t>
            </a:r>
            <a:endParaRPr lang="en-US"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a typeface="Times New Roman" panose="02020603050405020304" pitchFamily="18" charset="0"/>
                <a:cs typeface="Calibri" panose="020F0502020204030204" pitchFamily="34" charset="0"/>
              </a:rPr>
              <a:t>Pulse Code Modulation (PCM) </a:t>
            </a:r>
            <a:endParaRPr lang="en-US" sz="2800" dirty="0">
              <a:solidFill>
                <a:schemeClr val="dk1"/>
              </a:solidFill>
              <a:latin typeface="+mn-lt"/>
              <a:ea typeface="+mn-ea"/>
              <a:cs typeface="+mn-cs"/>
            </a:endParaRPr>
          </a:p>
        </p:txBody>
      </p:sp>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1669983" y="2850964"/>
            <a:ext cx="7524946" cy="4436163"/>
          </a:xfrm>
        </p:spPr>
        <p:txBody>
          <a:bodyPr>
            <a:normAutofit/>
          </a:bodyPr>
          <a:lstStyle/>
          <a:p>
            <a:endParaRPr lang="en-US" dirty="0"/>
          </a:p>
          <a:p>
            <a:endParaRPr lang="en-US" dirty="0"/>
          </a:p>
          <a:p>
            <a:endParaRPr lang="en-US" dirty="0"/>
          </a:p>
          <a:p>
            <a:endParaRPr lang="en-US" dirty="0"/>
          </a:p>
          <a:p>
            <a:endParaRPr lang="en-US" dirty="0"/>
          </a:p>
          <a:p>
            <a:r>
              <a:rPr lang="en-US" sz="1600" dirty="0">
                <a:latin typeface="Calibri" panose="020F0502020204030204" pitchFamily="34" charset="0"/>
                <a:ea typeface="Calibri" panose="020F0502020204030204" pitchFamily="34" charset="0"/>
                <a:cs typeface="Times New Roman" panose="02020603050405020304" pitchFamily="18" charset="0"/>
              </a:rPr>
              <a:t>What are the effects of increasing or decreasing the sampling rate? </a:t>
            </a:r>
          </a:p>
          <a:p>
            <a:r>
              <a:rPr lang="en-US" sz="1600" b="1" dirty="0">
                <a:latin typeface="Calibri" panose="020F0502020204030204" pitchFamily="34" charset="0"/>
                <a:cs typeface="Times New Roman" panose="02020603050405020304" pitchFamily="18" charset="0"/>
              </a:rPr>
              <a:t>Answer:</a:t>
            </a:r>
          </a:p>
          <a:p>
            <a:r>
              <a:rPr lang="en-US" sz="1600" b="1" dirty="0">
                <a:latin typeface="Calibri" panose="020F0502020204030204" pitchFamily="34" charset="0"/>
                <a:cs typeface="Times New Roman" panose="02020603050405020304" pitchFamily="18" charset="0"/>
              </a:rPr>
              <a:t>Increasing sampling rate will increase the probability that the signal can be successfully recovered on the receiving end. This signal was under sampled and the output or second screenshot shows that the signal looks very different because the sampling rate is not at least twice the amount of the information frequency.</a:t>
            </a:r>
            <a:endParaRPr lang="en-US" sz="1600" b="1" dirty="0"/>
          </a:p>
        </p:txBody>
      </p:sp>
      <p:pic>
        <p:nvPicPr>
          <p:cNvPr id="4" name="Picture 3" descr="A screen shot of a computer&#10;&#10;AI-generated content may be incorrect.">
            <a:extLst>
              <a:ext uri="{FF2B5EF4-FFF2-40B4-BE49-F238E27FC236}">
                <a16:creationId xmlns:a16="http://schemas.microsoft.com/office/drawing/2014/main" id="{92D93C5F-8607-C3F5-520B-39D9E1540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1752601"/>
            <a:ext cx="3688175" cy="3000435"/>
          </a:xfrm>
          <a:prstGeom prst="rect">
            <a:avLst/>
          </a:prstGeom>
        </p:spPr>
      </p:pic>
      <p:pic>
        <p:nvPicPr>
          <p:cNvPr id="8" name="Picture 7" descr="A screen shot of a computer&#10;&#10;AI-generated content may be incorrect.">
            <a:extLst>
              <a:ext uri="{FF2B5EF4-FFF2-40B4-BE49-F238E27FC236}">
                <a16:creationId xmlns:a16="http://schemas.microsoft.com/office/drawing/2014/main" id="{5700022C-C8C0-C3FB-2E49-35C2589A3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8631"/>
            <a:ext cx="3922096" cy="3168940"/>
          </a:xfrm>
          <a:prstGeom prst="rect">
            <a:avLst/>
          </a:prstGeom>
        </p:spPr>
      </p:pic>
    </p:spTree>
    <p:extLst>
      <p:ext uri="{BB962C8B-B14F-4D97-AF65-F5344CB8AC3E}">
        <p14:creationId xmlns:p14="http://schemas.microsoft.com/office/powerpoint/2010/main" val="247941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6858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a:ea typeface="Calibri" panose="020F0502020204030204" pitchFamily="34" charset="0"/>
                <a:cs typeface="Times New Roman"/>
              </a:rPr>
              <a:t>This screenshot should show the power spectral densities of four-line codes: NRZ-Polar, NRZ-Unipolar, NRZ-Bipolar, and Manchester-Polar. </a:t>
            </a:r>
            <a:endParaRPr lang="en-US" sz="1600" dirty="0">
              <a:latin typeface="Calibri"/>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Line Codes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323708" y="1981201"/>
            <a:ext cx="3772293" cy="4247317"/>
          </a:xfrm>
          <a:prstGeom prst="rect">
            <a:avLst/>
          </a:prstGeom>
          <a:noFill/>
        </p:spPr>
        <p:txBody>
          <a:bodyPr wrap="square" lIns="91440" tIns="45720" rIns="91440" bIns="45720" rtlCol="0" anchor="t">
            <a:spAutoFit/>
          </a:bodyPr>
          <a:lstStyle/>
          <a:p>
            <a:r>
              <a:rPr lang="en-US" sz="1600" dirty="0"/>
              <a:t>MATLAB Diagram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412271C5-1C64-41E8-A0B6-122B9FAA7D36}"/>
              </a:ext>
            </a:extLst>
          </p:cNvPr>
          <p:cNvSpPr txBox="1"/>
          <p:nvPr/>
        </p:nvSpPr>
        <p:spPr>
          <a:xfrm>
            <a:off x="6096000" y="1981200"/>
            <a:ext cx="3638746" cy="4308872"/>
          </a:xfrm>
          <a:prstGeom prst="rect">
            <a:avLst/>
          </a:prstGeom>
          <a:noFill/>
        </p:spPr>
        <p:txBody>
          <a:bodyPr wrap="square" rtlCol="0">
            <a:spAutoFit/>
          </a:bodyPr>
          <a:lstStyle/>
          <a:p>
            <a:r>
              <a:rPr lang="en-US" sz="1600" dirty="0">
                <a:ea typeface="Calibri" panose="020F0502020204030204" pitchFamily="34" charset="0"/>
              </a:rPr>
              <a:t>Compare the </a:t>
            </a:r>
            <a:r>
              <a:rPr lang="en-US" sz="1600" dirty="0">
                <a:latin typeface="Calibri"/>
                <a:ea typeface="Calibri" panose="020F0502020204030204" pitchFamily="34" charset="0"/>
                <a:cs typeface="Times New Roman"/>
              </a:rPr>
              <a:t>NRZ-Bipolar</a:t>
            </a:r>
            <a:r>
              <a:rPr lang="en-US" sz="1600" dirty="0">
                <a:ea typeface="Calibri" panose="020F0502020204030204" pitchFamily="34" charset="0"/>
              </a:rPr>
              <a:t> and Manchester polar codes in the diagram. </a:t>
            </a:r>
          </a:p>
          <a:p>
            <a:endParaRPr lang="en-US" sz="1600" dirty="0">
              <a:ea typeface="Calibri" panose="020F0502020204030204" pitchFamily="34" charset="0"/>
            </a:endParaRPr>
          </a:p>
          <a:p>
            <a:r>
              <a:rPr lang="en-US" sz="1600" dirty="0">
                <a:ea typeface="Calibri" panose="020F0502020204030204" pitchFamily="34" charset="0"/>
              </a:rPr>
              <a:t>Which one requires more bandwidth?</a:t>
            </a:r>
            <a:r>
              <a:rPr lang="en-US" sz="1600" b="1" dirty="0">
                <a:ea typeface="Calibri" panose="020F0502020204030204" pitchFamily="34" charset="0"/>
              </a:rPr>
              <a:t> </a:t>
            </a:r>
          </a:p>
          <a:p>
            <a:endParaRPr lang="en-US" sz="1600" b="1" dirty="0"/>
          </a:p>
          <a:p>
            <a:r>
              <a:rPr lang="en-US" sz="1600" b="1" dirty="0"/>
              <a:t>Answer:</a:t>
            </a:r>
            <a:endParaRPr lang="en-US" sz="1600" dirty="0"/>
          </a:p>
          <a:p>
            <a:r>
              <a:rPr lang="en-US" dirty="0"/>
              <a:t>The Manchester polar would require more bandwidth than the NRZ bipolar</a:t>
            </a:r>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4EF9C22B-7733-49A4-7EC9-83995B8EAA0F}"/>
              </a:ext>
            </a:extLst>
          </p:cNvPr>
          <p:cNvPicPr>
            <a:picLocks noChangeAspect="1"/>
          </p:cNvPicPr>
          <p:nvPr/>
        </p:nvPicPr>
        <p:blipFill>
          <a:blip r:embed="rId2"/>
          <a:stretch>
            <a:fillRect/>
          </a:stretch>
        </p:blipFill>
        <p:spPr>
          <a:xfrm>
            <a:off x="1840565" y="2667000"/>
            <a:ext cx="4249961" cy="3839156"/>
          </a:xfrm>
          <a:prstGeom prst="rect">
            <a:avLst/>
          </a:prstGeom>
        </p:spPr>
      </p:pic>
    </p:spTree>
    <p:extLst>
      <p:ext uri="{BB962C8B-B14F-4D97-AF65-F5344CB8AC3E}">
        <p14:creationId xmlns:p14="http://schemas.microsoft.com/office/powerpoint/2010/main" val="51815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NETW310 Course Project</a:t>
            </a:r>
            <a:br>
              <a:rPr lang="en-US" sz="4000" dirty="0"/>
            </a:br>
            <a:br>
              <a:rPr lang="en-US" dirty="0"/>
            </a:br>
            <a:r>
              <a:rPr lang="en-US" sz="2400" dirty="0"/>
              <a:t>Module 4</a:t>
            </a:r>
            <a:br>
              <a:rPr lang="en-US" sz="2400" dirty="0"/>
            </a:br>
            <a:br>
              <a:rPr lang="en-US" sz="2400" dirty="0"/>
            </a:br>
            <a:r>
              <a:rPr lang="en-US" sz="2400" dirty="0"/>
              <a:t>Cables and Structured Cabling</a:t>
            </a:r>
          </a:p>
        </p:txBody>
      </p:sp>
    </p:spTree>
    <p:extLst>
      <p:ext uri="{BB962C8B-B14F-4D97-AF65-F5344CB8AC3E}">
        <p14:creationId xmlns:p14="http://schemas.microsoft.com/office/powerpoint/2010/main" val="1566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51054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Why must the twisting in the individual wires be maintained in a UTP cable?</a:t>
            </a:r>
          </a:p>
          <a:p>
            <a:r>
              <a:rPr lang="en-US" sz="1600" dirty="0"/>
              <a:t>Answer: The twists in an Unshielded Twisted Pair (UTP) must be maintained to minimize interference or crosstalk from the other strands.</a:t>
            </a:r>
          </a:p>
          <a:p>
            <a:r>
              <a:rPr lang="en-US" sz="1600" dirty="0"/>
              <a:t> </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2. How many inches should UTP cable be separated from 110 volts electrical cable?</a:t>
            </a:r>
          </a:p>
          <a:p>
            <a:r>
              <a:rPr lang="en-US" sz="1600" dirty="0"/>
              <a:t>Answer: unshielded twisted pair cables must be running at least eight inches from 110V electrical cable and twelve inches from 220V electrical cable. </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3. Horizontal cabling connects what areas to each other?</a:t>
            </a:r>
          </a:p>
          <a:p>
            <a:r>
              <a:rPr lang="en-US" sz="1600" dirty="0"/>
              <a:t>Answer: Horizontal cabling supplies connectivity from the work area outlet to the telecommunication room or server room from which the internet connectivity is routed through the DMZ and to the internet service provider or internal networks. </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Questions</a:t>
            </a:r>
          </a:p>
        </p:txBody>
      </p:sp>
    </p:spTree>
    <p:extLst>
      <p:ext uri="{BB962C8B-B14F-4D97-AF65-F5344CB8AC3E}">
        <p14:creationId xmlns:p14="http://schemas.microsoft.com/office/powerpoint/2010/main" val="49319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51054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4. What is a plenum rated cable?</a:t>
            </a:r>
          </a:p>
          <a:p>
            <a:r>
              <a:rPr lang="en-US" sz="1600" dirty="0"/>
              <a:t>Answer: a plenum rated cable is designed using a low-smoke and low flame insulator for use within air plenums. Air plenums are defined as the space above a ceiling and below the roof or next floor above in which air is designed to flow. Air plenums are considered a very dangerous area of a structure because if a fire was to spread to an air plenum it could travel faster than the firefighting team could respond to the emergency. </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5. What is a riser tube used for?</a:t>
            </a:r>
          </a:p>
          <a:p>
            <a:r>
              <a:rPr lang="en-US" sz="1600" dirty="0"/>
              <a:t>Answer:  A riser tube is used in a riser shaft or vertical space behind wall for wiring to travel. The tube is designed to protect all the cables passing through from EMI, intrusion and from fire that starts in the rooms the riser travels near. </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6. Is the grounding of equipment mostly a safety or a performance concern?</a:t>
            </a:r>
          </a:p>
          <a:p>
            <a:r>
              <a:rPr lang="en-US" sz="1600" dirty="0"/>
              <a:t>Answer: Grounding is essential for safety concerns, if a wire was to short out or become exposed due to failed insulation the exposed wire touching any metal should protects cause a breaker to trip or fuse to blow. If the chassis of the equipment or shielding of the wire was not connected to ground, you would have the potential for electrical shock to occur to the personnel operating the machine or to the equipment itself which could destroy electrical components. </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Questions</a:t>
            </a:r>
          </a:p>
        </p:txBody>
      </p:sp>
    </p:spTree>
    <p:extLst>
      <p:ext uri="{BB962C8B-B14F-4D97-AF65-F5344CB8AC3E}">
        <p14:creationId xmlns:p14="http://schemas.microsoft.com/office/powerpoint/2010/main" val="168894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NETW310 Course Project</a:t>
            </a:r>
            <a:br>
              <a:rPr lang="en-US" sz="4000" dirty="0"/>
            </a:br>
            <a:br>
              <a:rPr lang="en-US" dirty="0"/>
            </a:br>
            <a:r>
              <a:rPr lang="en-US" sz="2400" dirty="0"/>
              <a:t>Module 5</a:t>
            </a:r>
            <a:br>
              <a:rPr lang="en-US" sz="2400" dirty="0"/>
            </a:br>
            <a:br>
              <a:rPr lang="en-US" sz="2400" dirty="0"/>
            </a:br>
            <a:r>
              <a:rPr lang="en-US" sz="2400" dirty="0"/>
              <a:t>Antenna Gain and Free Space Path Loss</a:t>
            </a:r>
          </a:p>
        </p:txBody>
      </p:sp>
    </p:spTree>
    <p:extLst>
      <p:ext uri="{BB962C8B-B14F-4D97-AF65-F5344CB8AC3E}">
        <p14:creationId xmlns:p14="http://schemas.microsoft.com/office/powerpoint/2010/main" val="3679414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81200" y="1143000"/>
            <a:ext cx="8229600" cy="51054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What is the maximum theoretical antenna gain of a common dish antenna at the 2.4 GHz band? [4 points] </a:t>
            </a:r>
          </a:p>
          <a:p>
            <a:r>
              <a:rPr lang="en-US" sz="1600" b="1" dirty="0"/>
              <a:t>Answer: 22.379 dB</a:t>
            </a:r>
          </a:p>
          <a:p>
            <a:endParaRPr lang="en-US" sz="1600" dirty="0"/>
          </a:p>
          <a:p>
            <a:r>
              <a:rPr lang="en-US" sz="1600" dirty="0"/>
              <a:t>2. What is the maximum theoretical antenna gain of a common dish antenna at the 5 GHz band? [4 points] </a:t>
            </a:r>
          </a:p>
          <a:p>
            <a:r>
              <a:rPr lang="en-US" sz="1600" b="1" dirty="0"/>
              <a:t>Answer: 29.079dB</a:t>
            </a:r>
          </a:p>
          <a:p>
            <a:endParaRPr lang="en-US" sz="1600" dirty="0"/>
          </a:p>
          <a:p>
            <a:r>
              <a:rPr lang="en-US" sz="1600" dirty="0"/>
              <a:t>3. Given the same sized reflector, which signals, high-frequency, or low-frequency, can be more efficiently focused by a common dish antenna (i.e., result in a higher antenna gain)? [</a:t>
            </a:r>
            <a:r>
              <a:rPr lang="en-US" sz="1600" b="1" dirty="0"/>
              <a:t>5 points</a:t>
            </a:r>
            <a:r>
              <a:rPr lang="en-US" sz="1600" dirty="0"/>
              <a:t>] </a:t>
            </a:r>
          </a:p>
          <a:p>
            <a:r>
              <a:rPr lang="en-US" sz="1600" b="1" dirty="0"/>
              <a:t>Answer: Higher frequency can be more efficiently focused </a:t>
            </a:r>
          </a:p>
          <a:p>
            <a:endParaRPr lang="en-US" sz="1600" dirty="0"/>
          </a:p>
          <a:p>
            <a:r>
              <a:rPr lang="en-US" sz="1600" dirty="0"/>
              <a:t>4. What is the maximum theoretical antenna gain of the dish antenna used in the VLA radio telescopes in New Mexico at the 5 GHz band? [4 points] </a:t>
            </a:r>
          </a:p>
          <a:p>
            <a:r>
              <a:rPr lang="en-US" sz="1600" b="1" dirty="0"/>
              <a:t>Answer:63.059dB</a:t>
            </a:r>
          </a:p>
          <a:p>
            <a:endParaRPr lang="en-US" sz="1600" dirty="0"/>
          </a:p>
          <a:p>
            <a:r>
              <a:rPr lang="en-US" sz="1600" dirty="0"/>
              <a:t>5. Given the same signal frequency, which dish antennas, large-sized or small-sized, are more efficient at focusing the signal (i.e., result in a higher antenna gain)? [</a:t>
            </a:r>
            <a:r>
              <a:rPr lang="en-US" sz="1600" b="1" dirty="0"/>
              <a:t>5 points</a:t>
            </a:r>
            <a:r>
              <a:rPr lang="en-US" sz="1600" dirty="0"/>
              <a:t>] </a:t>
            </a:r>
          </a:p>
          <a:p>
            <a:r>
              <a:rPr lang="en-US" sz="1600" b="1" dirty="0"/>
              <a:t>Answer: The larger the antenna diameter the more efficient at focusing a signal the antenna will be</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Antenna Gain</a:t>
            </a:r>
          </a:p>
        </p:txBody>
      </p:sp>
    </p:spTree>
    <p:extLst>
      <p:ext uri="{BB962C8B-B14F-4D97-AF65-F5344CB8AC3E}">
        <p14:creationId xmlns:p14="http://schemas.microsoft.com/office/powerpoint/2010/main" val="424187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44757" y="1066800"/>
            <a:ext cx="8534400" cy="5334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700" dirty="0"/>
              <a:t>1. What is the free space path loss in dB at the 2.4 GHz band? [4 points] </a:t>
            </a:r>
            <a:r>
              <a:rPr lang="en-US" sz="1700" b="1" dirty="0"/>
              <a:t>Answer: -80.4dB</a:t>
            </a:r>
          </a:p>
          <a:p>
            <a:endParaRPr lang="en-US" sz="1700" dirty="0"/>
          </a:p>
          <a:p>
            <a:r>
              <a:rPr lang="en-US" sz="1700" dirty="0"/>
              <a:t>2. What is the free space path loss in dB at the 5 GHz band? [4 points] </a:t>
            </a:r>
            <a:r>
              <a:rPr lang="en-US" sz="1700" b="1" dirty="0"/>
              <a:t>Answer: -87.2dB</a:t>
            </a:r>
          </a:p>
          <a:p>
            <a:endParaRPr lang="en-US" sz="1700" dirty="0"/>
          </a:p>
          <a:p>
            <a:r>
              <a:rPr lang="en-US" sz="1700" dirty="0"/>
              <a:t>3. How does the free space path loss at a higher frequency (e.g., the 5 GHz band) compare with that at a lower frequency (e.g., the 2.4 GHz band)? [</a:t>
            </a:r>
            <a:r>
              <a:rPr lang="en-US" sz="1700" b="1" dirty="0"/>
              <a:t>5 points</a:t>
            </a:r>
            <a:r>
              <a:rPr lang="en-US" sz="1700" dirty="0"/>
              <a:t>] </a:t>
            </a:r>
          </a:p>
          <a:p>
            <a:r>
              <a:rPr lang="en-US" sz="1700" b="1" dirty="0"/>
              <a:t>Answer:</a:t>
            </a:r>
            <a:r>
              <a:rPr lang="en-US" sz="1700" dirty="0"/>
              <a:t> </a:t>
            </a:r>
            <a:r>
              <a:rPr lang="en-US" sz="1700" b="1" dirty="0"/>
              <a:t>Free space loss is more significant at higher frequency than lower frequency.</a:t>
            </a:r>
          </a:p>
          <a:p>
            <a:endParaRPr lang="en-US" sz="1700" dirty="0"/>
          </a:p>
          <a:p>
            <a:r>
              <a:rPr lang="en-US" sz="1700" dirty="0"/>
              <a:t>4. What is the free space path loss in dB over 20 meters at the 2.4 GHz band? [4 points] </a:t>
            </a:r>
          </a:p>
          <a:p>
            <a:r>
              <a:rPr lang="en-US" sz="1700" b="1" dirty="0"/>
              <a:t>Answer: -66.421dB</a:t>
            </a:r>
          </a:p>
          <a:p>
            <a:endParaRPr lang="en-US" sz="1700" dirty="0"/>
          </a:p>
          <a:p>
            <a:r>
              <a:rPr lang="en-US" sz="1700" dirty="0"/>
              <a:t>5. What is the free space path loss in dB over 40 meters at the 2.4 GHz band? [4 points] </a:t>
            </a:r>
          </a:p>
          <a:p>
            <a:r>
              <a:rPr lang="en-US" sz="1700" b="1" dirty="0"/>
              <a:t>Answer: -72.441dB</a:t>
            </a:r>
          </a:p>
          <a:p>
            <a:endParaRPr lang="en-US" sz="1700" b="1" dirty="0"/>
          </a:p>
          <a:p>
            <a:r>
              <a:rPr lang="en-US" sz="1700" dirty="0"/>
              <a:t>6. What is the free space path loss in dB over 80 meters at the 2.4 GHz band? [4 points] </a:t>
            </a:r>
          </a:p>
          <a:p>
            <a:r>
              <a:rPr lang="en-US" sz="1700" b="1" dirty="0"/>
              <a:t>Answer: -78.462dB</a:t>
            </a:r>
          </a:p>
          <a:p>
            <a:endParaRPr lang="en-US" sz="1700" b="1" dirty="0"/>
          </a:p>
          <a:p>
            <a:r>
              <a:rPr lang="en-US" sz="1700" dirty="0"/>
              <a:t>7. When the distance doubles, how does free space path loss in dB change approximately? [</a:t>
            </a:r>
            <a:r>
              <a:rPr lang="en-US" sz="1700" b="1" dirty="0"/>
              <a:t>5 points</a:t>
            </a:r>
            <a:r>
              <a:rPr lang="en-US" sz="1700" dirty="0"/>
              <a:t>] </a:t>
            </a:r>
          </a:p>
          <a:p>
            <a:r>
              <a:rPr lang="en-US" sz="1700" b="1" dirty="0"/>
              <a:t>Answer: When the distance doubles the free space is reduced by approximately 6 dB</a:t>
            </a:r>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Free Space Path Loss</a:t>
            </a:r>
          </a:p>
        </p:txBody>
      </p:sp>
    </p:spTree>
    <p:extLst>
      <p:ext uri="{BB962C8B-B14F-4D97-AF65-F5344CB8AC3E}">
        <p14:creationId xmlns:p14="http://schemas.microsoft.com/office/powerpoint/2010/main" val="213469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81200" y="1143000"/>
                <a:ext cx="7696200"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15000"/>
                  </a:lnSpc>
                  <a:spcBef>
                    <a:spcPts val="0"/>
                  </a:spcBef>
                </a:pPr>
                <a:r>
                  <a:rPr lang="en-US" sz="1600" dirty="0"/>
                  <a:t>8. </a:t>
                </a:r>
                <a:r>
                  <a:rPr lang="en-US" sz="1600" dirty="0">
                    <a:solidFill>
                      <a:srgbClr val="000000"/>
                    </a:solidFill>
                    <a:ea typeface="Calibri" panose="020F0502020204030204" pitchFamily="34" charset="0"/>
                    <a:cs typeface="Times New Roman" panose="02020603050405020304" pitchFamily="18" charset="0"/>
                  </a:rPr>
                  <a:t>Use a scientific calculator to calculate Delta </a:t>
                </a:r>
                <a14:m>
                  <m:oMath xmlns:m="http://schemas.openxmlformats.org/officeDocument/2006/math">
                    <m:sSub>
                      <m:sSubPr>
                        <m:ctrlP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𝑓𝑆</m:t>
                        </m:r>
                      </m:sub>
                    </m:sSub>
                  </m:oMath>
                </a14:m>
                <a:r>
                  <a:rPr lang="en-US" sz="1600" dirty="0">
                    <a:solidFill>
                      <a:srgbClr val="000000"/>
                    </a:solidFill>
                    <a:ea typeface="Calibri" panose="020F0502020204030204" pitchFamily="34" charset="0"/>
                    <a:cs typeface="Times New Roman" panose="02020603050405020304" pitchFamily="18" charset="0"/>
                  </a:rPr>
                  <a:t> for D1 = 20 meters and D2 = 40 meters. </a:t>
                </a:r>
                <a:r>
                  <a:rPr lang="en-US" sz="1600" dirty="0"/>
                  <a:t>[4 points] </a:t>
                </a:r>
                <a:r>
                  <a:rPr lang="en-US" sz="1600" dirty="0">
                    <a:ea typeface="Calibri" panose="020F0502020204030204" pitchFamily="34" charset="0"/>
                    <a:cs typeface="Times New Roman" panose="02020603050405020304" pitchFamily="18" charset="0"/>
                  </a:rPr>
                  <a:t> </a:t>
                </a:r>
              </a:p>
              <a:p>
                <a:pPr algn="ctr">
                  <a:lnSpc>
                    <a:spcPct val="115000"/>
                  </a:lnSpc>
                  <a:spcBef>
                    <a:spcPts val="0"/>
                  </a:spcBef>
                </a:pPr>
                <a:r>
                  <a:rPr lang="en-US" sz="1600" dirty="0">
                    <a:solidFill>
                      <a:srgbClr val="000000"/>
                    </a:solidFill>
                    <a:ea typeface="Calibri" panose="020F0502020204030204" pitchFamily="34" charset="0"/>
                    <a:cs typeface="Times New Roman" panose="02020603050405020304" pitchFamily="18" charset="0"/>
                  </a:rPr>
                  <a:t>Delta </a:t>
                </a:r>
                <a14:m>
                  <m:oMath xmlns:m="http://schemas.openxmlformats.org/officeDocument/2006/math">
                    <m:sSub>
                      <m:sSubPr>
                        <m:ctrlP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𝑓𝑆</m:t>
                        </m:r>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 </m:t>
                        </m:r>
                      </m:sub>
                    </m:sSub>
                  </m:oMath>
                </a14:m>
                <a:r>
                  <a:rPr lang="en-US" sz="1600" dirty="0">
                    <a:solidFill>
                      <a:srgbClr val="000000"/>
                    </a:solidFill>
                    <a:ea typeface="Calibri" panose="020F0502020204030204" pitchFamily="34" charset="0"/>
                    <a:cs typeface="Times New Roman" panose="02020603050405020304" pitchFamily="18" charset="0"/>
                  </a:rPr>
                  <a:t>= _____-</a:t>
                </a:r>
                <a:r>
                  <a:rPr lang="en-US" sz="1600" b="1" dirty="0">
                    <a:solidFill>
                      <a:srgbClr val="000000"/>
                    </a:solidFill>
                    <a:ea typeface="Calibri" panose="020F0502020204030204" pitchFamily="34" charset="0"/>
                    <a:cs typeface="Times New Roman" panose="02020603050405020304" pitchFamily="18" charset="0"/>
                  </a:rPr>
                  <a:t>6.02 dB</a:t>
                </a:r>
                <a:r>
                  <a:rPr lang="en-US" sz="1600" dirty="0">
                    <a:solidFill>
                      <a:srgbClr val="000000"/>
                    </a:solidFill>
                    <a:ea typeface="Calibri" panose="020F0502020204030204" pitchFamily="34" charset="0"/>
                    <a:cs typeface="Times New Roman" panose="02020603050405020304" pitchFamily="18" charset="0"/>
                  </a:rPr>
                  <a:t>______</a:t>
                </a:r>
                <a:endParaRPr lang="en-US" sz="1600" dirty="0">
                  <a:ea typeface="Calibri" panose="020F0502020204030204" pitchFamily="34" charset="0"/>
                  <a:cs typeface="Times New Roman" panose="02020603050405020304" pitchFamily="18" charset="0"/>
                </a:endParaRPr>
              </a:p>
              <a:p>
                <a:r>
                  <a:rPr lang="en-US" sz="1600" dirty="0"/>
                  <a:t> </a:t>
                </a:r>
              </a:p>
              <a:p>
                <a:r>
                  <a:rPr lang="en-US" sz="1600" dirty="0"/>
                  <a:t>9. </a:t>
                </a:r>
                <a:r>
                  <a:rPr lang="en-US" sz="1600" dirty="0">
                    <a:ea typeface="Calibri" panose="020F0502020204030204" pitchFamily="34" charset="0"/>
                    <a:cs typeface="Times New Roman" panose="02020603050405020304" pitchFamily="18" charset="0"/>
                  </a:rPr>
                  <a:t>Is your calculation approximately the same as the result from Part 1 Step 2? </a:t>
                </a:r>
                <a:r>
                  <a:rPr lang="en-US" sz="1600" dirty="0"/>
                  <a:t>[4 points] </a:t>
                </a:r>
                <a:endParaRPr lang="en-US" sz="1600" dirty="0">
                  <a:ea typeface="Calibri" panose="020F0502020204030204" pitchFamily="34" charset="0"/>
                  <a:cs typeface="Times New Roman" panose="02020603050405020304" pitchFamily="18" charset="0"/>
                </a:endParaRPr>
              </a:p>
              <a:p>
                <a:r>
                  <a:rPr lang="en-US" sz="1600" b="1" dirty="0"/>
                  <a:t>Answer:</a:t>
                </a:r>
              </a:p>
              <a:p>
                <a:r>
                  <a:rPr lang="en-US" sz="1600" b="1" dirty="0"/>
                  <a:t>Yes, as seen in the calculator from the website the change when doubling the distance is approximately -6 dB which is what was roughly calculated using the websites calculator.</a:t>
                </a:r>
              </a:p>
              <a:p>
                <a:endParaRPr lang="en-US" sz="1600" dirty="0"/>
              </a:p>
            </p:txBody>
          </p:sp>
        </mc:Choice>
        <mc:Fallback>
          <p:sp>
            <p:nvSpPr>
              <p:cNvPr id="6" name="Text Placeholder 6">
                <a:extLst>
                  <a:ext uri="{FF2B5EF4-FFF2-40B4-BE49-F238E27FC236}">
                    <a16:creationId xmlns:a16="http://schemas.microsoft.com/office/drawing/2014/main" id="{3C22B73B-8888-45A2-85B6-7AB09F8DE173}"/>
                  </a:ext>
                </a:extLst>
              </p:cNvPr>
              <p:cNvSpPr txBox="1">
                <a:spLocks noRot="1" noChangeAspect="1" noMove="1" noResize="1" noEditPoints="1" noAdjustHandles="1" noChangeArrowheads="1" noChangeShapeType="1" noTextEdit="1"/>
              </p:cNvSpPr>
              <p:nvPr/>
            </p:nvSpPr>
            <p:spPr>
              <a:xfrm>
                <a:off x="1981200" y="1143000"/>
                <a:ext cx="7696200" cy="5105400"/>
              </a:xfrm>
              <a:prstGeom prst="rect">
                <a:avLst/>
              </a:prstGeom>
              <a:blipFill>
                <a:blip r:embed="rId2"/>
                <a:stretch>
                  <a:fillRect l="-396" r="-7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Free Space Path Loss Cont.</a:t>
            </a:r>
          </a:p>
        </p:txBody>
      </p:sp>
    </p:spTree>
    <p:extLst>
      <p:ext uri="{BB962C8B-B14F-4D97-AF65-F5344CB8AC3E}">
        <p14:creationId xmlns:p14="http://schemas.microsoft.com/office/powerpoint/2010/main" val="264977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NETW310 Course Project</a:t>
            </a:r>
            <a:br>
              <a:rPr lang="en-US" sz="4000" dirty="0"/>
            </a:br>
            <a:br>
              <a:rPr lang="en-US" dirty="0"/>
            </a:br>
            <a:r>
              <a:rPr lang="en-US" sz="2700" dirty="0"/>
              <a:t>Module  6</a:t>
            </a:r>
            <a:br>
              <a:rPr lang="en-US" sz="2700" dirty="0"/>
            </a:br>
            <a:br>
              <a:rPr lang="en-US" sz="2700" dirty="0"/>
            </a:br>
            <a:r>
              <a:rPr lang="en-US" sz="2700" dirty="0">
                <a:solidFill>
                  <a:srgbClr val="000000"/>
                </a:solidFill>
                <a:cs typeface="Calibri"/>
              </a:rPr>
              <a:t>Bit Error Rate of Fading Channels</a:t>
            </a:r>
            <a:br>
              <a:rPr lang="en-US" sz="2700" dirty="0">
                <a:ea typeface="Calibri" panose="020F0502020204030204" pitchFamily="34" charset="0"/>
                <a:cs typeface="Times New Roman" panose="02020603050405020304" pitchFamily="18" charset="0"/>
              </a:rPr>
            </a:br>
            <a:endParaRPr lang="en-US" sz="2700" dirty="0"/>
          </a:p>
        </p:txBody>
      </p:sp>
    </p:spTree>
    <p:extLst>
      <p:ext uri="{BB962C8B-B14F-4D97-AF65-F5344CB8AC3E}">
        <p14:creationId xmlns:p14="http://schemas.microsoft.com/office/powerpoint/2010/main" val="357247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20BB-88DB-989D-EE5E-E1E013E252D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97EA804-AA31-804D-465B-5EC3E1863370}"/>
              </a:ext>
            </a:extLst>
          </p:cNvPr>
          <p:cNvSpPr>
            <a:spLocks noGrp="1"/>
          </p:cNvSpPr>
          <p:nvPr>
            <p:ph idx="1"/>
          </p:nvPr>
        </p:nvSpPr>
        <p:spPr/>
        <p:txBody>
          <a:bodyPr/>
          <a:lstStyle/>
          <a:p>
            <a:r>
              <a:rPr lang="en-US" dirty="0"/>
              <a:t>Throughout this course I have honed in my skills and understanding of how AM and FM signals are transmitted and also how to measure and interpret those signals using an oscilloscope and spectrum analyzer. </a:t>
            </a:r>
          </a:p>
        </p:txBody>
      </p:sp>
      <p:sp>
        <p:nvSpPr>
          <p:cNvPr id="4" name="Slide Number Placeholder 3">
            <a:extLst>
              <a:ext uri="{FF2B5EF4-FFF2-40B4-BE49-F238E27FC236}">
                <a16:creationId xmlns:a16="http://schemas.microsoft.com/office/drawing/2014/main" id="{AA6F1633-C3B6-03CD-C502-C743EDA7BB81}"/>
              </a:ext>
            </a:extLst>
          </p:cNvPr>
          <p:cNvSpPr>
            <a:spLocks noGrp="1"/>
          </p:cNvSpPr>
          <p:nvPr>
            <p:ph type="sldNum" sz="quarter" idx="12"/>
          </p:nvPr>
        </p:nvSpPr>
        <p:spPr/>
        <p:txBody>
          <a:bodyPr/>
          <a:lstStyle/>
          <a:p>
            <a:fld id="{A49DFD55-3C28-40EF-9E31-A92D2E4017FF}" type="slidenum">
              <a:rPr lang="en-US" smtClean="0"/>
              <a:t>2</a:t>
            </a:fld>
            <a:endParaRPr lang="en-US" dirty="0"/>
          </a:p>
        </p:txBody>
      </p:sp>
    </p:spTree>
    <p:extLst>
      <p:ext uri="{BB962C8B-B14F-4D97-AF65-F5344CB8AC3E}">
        <p14:creationId xmlns:p14="http://schemas.microsoft.com/office/powerpoint/2010/main" val="30274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09801" y="1083364"/>
            <a:ext cx="7524945"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This screenshot should show the bit rate error performance of both AWGN and Rician fading channels.</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a typeface="Times New Roman" panose="02020603050405020304" pitchFamily="18" charset="0"/>
                <a:cs typeface="Calibri" panose="020F0502020204030204" pitchFamily="34" charset="0"/>
              </a:rPr>
              <a:t>AWGN Channel and Rician Channel </a:t>
            </a:r>
            <a:endParaRPr lang="en-US" sz="2800" dirty="0">
              <a:solidFill>
                <a:schemeClr val="dk1"/>
              </a:solidFill>
              <a:latin typeface="+mn-lt"/>
              <a:ea typeface="+mn-ea"/>
              <a:cs typeface="+mn-cs"/>
            </a:endParaRPr>
          </a:p>
        </p:txBody>
      </p:sp>
      <p:pic>
        <p:nvPicPr>
          <p:cNvPr id="4" name="Picture 3">
            <a:extLst>
              <a:ext uri="{FF2B5EF4-FFF2-40B4-BE49-F238E27FC236}">
                <a16:creationId xmlns:a16="http://schemas.microsoft.com/office/drawing/2014/main" id="{E4AE8813-D706-DBFE-D9D4-F5A48E1AE1B0}"/>
              </a:ext>
            </a:extLst>
          </p:cNvPr>
          <p:cNvPicPr>
            <a:picLocks noChangeAspect="1"/>
          </p:cNvPicPr>
          <p:nvPr/>
        </p:nvPicPr>
        <p:blipFill>
          <a:blip r:embed="rId2"/>
          <a:stretch>
            <a:fillRect/>
          </a:stretch>
        </p:blipFill>
        <p:spPr>
          <a:xfrm>
            <a:off x="3278862" y="2073463"/>
            <a:ext cx="5386820" cy="4130069"/>
          </a:xfrm>
          <a:prstGeom prst="rect">
            <a:avLst/>
          </a:prstGeom>
        </p:spPr>
      </p:pic>
    </p:spTree>
    <p:extLst>
      <p:ext uri="{BB962C8B-B14F-4D97-AF65-F5344CB8AC3E}">
        <p14:creationId xmlns:p14="http://schemas.microsoft.com/office/powerpoint/2010/main" val="143512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2209800" y="1143001"/>
            <a:ext cx="7524946" cy="4436163"/>
          </a:xfrm>
        </p:spPr>
        <p:txBody>
          <a:bodyPr>
            <a:normAutofit/>
          </a:bodyPr>
          <a:lstStyle/>
          <a:p>
            <a:pPr>
              <a:lnSpc>
                <a:spcPct val="115000"/>
              </a:lnSpc>
              <a:spcBef>
                <a:spcPts val="0"/>
              </a:spcBef>
            </a:pPr>
            <a:r>
              <a:rPr lang="en-US" sz="1600" dirty="0">
                <a:latin typeface="Calibri" panose="020F0502020204030204" pitchFamily="34" charset="0"/>
                <a:ea typeface="Calibri" panose="020F0502020204030204" pitchFamily="34" charset="0"/>
                <a:cs typeface="Calibri" panose="020F0502020204030204" pitchFamily="34" charset="0"/>
              </a:rPr>
              <a:t>Compare and contrast the BER performance of PSK over a noise limited (AWGN) transmission channel to the performance of PSK over a Rician channel at 5- and 10-dB Signal to Noise Ratio (E</a:t>
            </a:r>
            <a:r>
              <a:rPr lang="en-US" sz="1600" baseline="-25000" dirty="0">
                <a:latin typeface="Calibri" panose="020F0502020204030204" pitchFamily="34" charset="0"/>
                <a:ea typeface="Calibri" panose="020F0502020204030204" pitchFamily="34" charset="0"/>
                <a:cs typeface="Calibri" panose="020F0502020204030204" pitchFamily="34" charset="0"/>
              </a:rPr>
              <a:t>b</a:t>
            </a:r>
            <a:r>
              <a:rPr lang="en-US" sz="1600" dirty="0">
                <a:latin typeface="Calibri" panose="020F0502020204030204" pitchFamily="34" charset="0"/>
                <a:ea typeface="Calibri" panose="020F0502020204030204" pitchFamily="34" charset="0"/>
                <a:cs typeface="Calibri" panose="020F0502020204030204" pitchFamily="34" charset="0"/>
              </a:rPr>
              <a:t>/N</a:t>
            </a:r>
            <a:r>
              <a:rPr lang="en-US" sz="1600" baseline="-25000" dirty="0">
                <a:latin typeface="Calibri" panose="020F0502020204030204" pitchFamily="34" charset="0"/>
                <a:ea typeface="Calibri" panose="020F0502020204030204" pitchFamily="34" charset="0"/>
                <a:cs typeface="Calibri" panose="020F0502020204030204" pitchFamily="34" charset="0"/>
              </a:rPr>
              <a:t>0</a:t>
            </a:r>
            <a:r>
              <a:rPr lang="en-US" sz="1600" dirty="0">
                <a:latin typeface="Calibri" panose="020F0502020204030204" pitchFamily="34" charset="0"/>
                <a:ea typeface="Calibri" panose="020F0502020204030204" pitchFamily="34" charset="0"/>
                <a:cs typeface="Calibri" panose="020F0502020204030204" pitchFamily="34" charset="0"/>
              </a:rPr>
              <a:t>), respectively.</a:t>
            </a:r>
          </a:p>
          <a:p>
            <a:pPr>
              <a:lnSpc>
                <a:spcPct val="115000"/>
              </a:lnSpc>
              <a:spcBef>
                <a:spcPts val="0"/>
              </a:spcBef>
            </a:pP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pPr>
            <a:r>
              <a:rPr lang="en-US" sz="1600" dirty="0">
                <a:latin typeface="Calibri" panose="020F0502020204030204" pitchFamily="34" charset="0"/>
                <a:ea typeface="Calibri" panose="020F0502020204030204" pitchFamily="34" charset="0"/>
                <a:cs typeface="Calibri" panose="020F0502020204030204" pitchFamily="34" charset="0"/>
              </a:rPr>
              <a:t>Is there a significant difference in BER performance of PSK between the AWGN channel and Rician channel?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b="1" dirty="0">
                <a:latin typeface="Calibri" panose="020F0502020204030204" pitchFamily="34" charset="0"/>
                <a:cs typeface="Times New Roman" panose="02020603050405020304" pitchFamily="18" charset="0"/>
              </a:rPr>
              <a:t>Answer: in comparison the AWGN Bit-Error rate drops significantly between -5dB and -10dB while the Rician fade signal stays consistent throughout the duration of the test captured. This shows that while power increases the Rician signal is still not improving. The two signals start off with a similar  BER which is losing about half of the bits being transmitted and the AWGN signal drops to a BER of approximately 1/100000000 bits being lost at only about -12db. Which means very little power is needed to almost completely eliminate Bit error in the signal. </a:t>
            </a:r>
            <a:endParaRPr lang="en-US" sz="1600" b="1" dirty="0"/>
          </a:p>
        </p:txBody>
      </p:sp>
      <p:sp>
        <p:nvSpPr>
          <p:cNvPr id="6" name="Title 1">
            <a:extLst>
              <a:ext uri="{FF2B5EF4-FFF2-40B4-BE49-F238E27FC236}">
                <a16:creationId xmlns:a16="http://schemas.microsoft.com/office/drawing/2014/main" id="{A6377E6E-C0A5-4872-8F20-1D6E94308EFE}"/>
              </a:ext>
            </a:extLst>
          </p:cNvPr>
          <p:cNvSpPr txBox="1">
            <a:spLocks/>
          </p:cNvSpPr>
          <p:nvPr/>
        </p:nvSpPr>
        <p:spPr>
          <a:xfrm>
            <a:off x="2209800" y="304800"/>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a typeface="Times New Roman" panose="02020603050405020304" pitchFamily="18" charset="0"/>
                <a:cs typeface="Calibri" panose="020F0502020204030204" pitchFamily="34" charset="0"/>
              </a:rPr>
              <a:t>AWGN Channel and Rician Channel </a:t>
            </a:r>
            <a:endParaRPr lang="en-US" sz="2800" dirty="0">
              <a:solidFill>
                <a:schemeClr val="dk1"/>
              </a:solidFill>
              <a:latin typeface="+mn-lt"/>
              <a:ea typeface="+mn-ea"/>
              <a:cs typeface="+mn-cs"/>
            </a:endParaRPr>
          </a:p>
        </p:txBody>
      </p:sp>
    </p:spTree>
    <p:extLst>
      <p:ext uri="{BB962C8B-B14F-4D97-AF65-F5344CB8AC3E}">
        <p14:creationId xmlns:p14="http://schemas.microsoft.com/office/powerpoint/2010/main" val="231378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30334" y="1037644"/>
            <a:ext cx="7201293" cy="48602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a:t>
            </a:r>
            <a:r>
              <a:rPr lang="en-US" sz="1200" kern="100" dirty="0">
                <a:latin typeface="Times New Roman" panose="02020603050405020304" pitchFamily="18" charset="0"/>
                <a:ea typeface="Aptos" panose="020B0004020202020204" pitchFamily="34" charset="0"/>
                <a:cs typeface="Times New Roman" panose="02020603050405020304" pitchFamily="18" charset="0"/>
              </a:rPr>
              <a:t> Frenzel, L. E. (2016). </a:t>
            </a:r>
            <a:r>
              <a:rPr lang="en-US" sz="1200" i="1" kern="100" dirty="0">
                <a:latin typeface="Times New Roman" panose="02020603050405020304" pitchFamily="18" charset="0"/>
                <a:ea typeface="Aptos" panose="020B0004020202020204" pitchFamily="34" charset="0"/>
                <a:cs typeface="Times New Roman" panose="02020603050405020304" pitchFamily="18" charset="0"/>
              </a:rPr>
              <a:t>Principles of Electronic Communication Systems, Fourth Edition.</a:t>
            </a:r>
            <a:r>
              <a:rPr lang="en-US" sz="1200" kern="100" dirty="0">
                <a:latin typeface="Times New Roman" panose="02020603050405020304" pitchFamily="18" charset="0"/>
                <a:ea typeface="Aptos" panose="020B0004020202020204" pitchFamily="34" charset="0"/>
                <a:cs typeface="Times New Roman" panose="02020603050405020304" pitchFamily="18" charset="0"/>
              </a:rPr>
              <a:t> New York, NY: McGraw Hill.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2.  </a:t>
            </a:r>
            <a:r>
              <a:rPr lang="en-US" sz="1200" dirty="0">
                <a:latin typeface="Times New Roman" panose="02020603050405020304" pitchFamily="18" charset="0"/>
                <a:cs typeface="Times New Roman" panose="02020603050405020304" pitchFamily="18" charset="0"/>
              </a:rPr>
              <a:t>Barnett, D., Groth, D., &amp; McBee, J. (2004). Cabling: The Complete Guide to Network Wiring, Third Edition. San Fransisco: Sybex Inc.</a:t>
            </a:r>
          </a:p>
          <a:p>
            <a:pPr marL="0" indent="0">
              <a:buNone/>
            </a:pPr>
            <a:r>
              <a:rPr lang="en-US" sz="1200" u="sng" dirty="0">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3.https://web.anixter.com/AXECOM/AXEDocLib.nsf/(UnID)/8F2E0839A6190F4986257309005757CC/$file/ANSI-TIA-EIA-568-B.pdf</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4. Network Cable Standards: TIA568</a:t>
            </a:r>
          </a:p>
          <a:p>
            <a:pPr marL="0" indent="0">
              <a:lnSpc>
                <a:spcPct val="115000"/>
              </a:lnSpc>
              <a:spcBef>
                <a:spcPts val="0"/>
              </a:spcBef>
              <a:buNone/>
            </a:pPr>
            <a:r>
              <a:rPr lang="en-US" sz="1200" kern="100" dirty="0">
                <a:latin typeface="Times New Roman" panose="02020603050405020304" pitchFamily="18" charset="0"/>
                <a:ea typeface="Aptos" panose="020B0004020202020204" pitchFamily="34" charset="0"/>
                <a:cs typeface="Times New Roman" panose="02020603050405020304" pitchFamily="18" charset="0"/>
              </a:rPr>
              <a:t>5. Mathias Coinchon. (2003, January 01). </a:t>
            </a:r>
            <a:r>
              <a:rPr lang="en-US" sz="1200" i="1" kern="100" dirty="0">
                <a:latin typeface="Times New Roman" panose="02020603050405020304" pitchFamily="18" charset="0"/>
                <a:ea typeface="Aptos" panose="020B0004020202020204" pitchFamily="34" charset="0"/>
                <a:cs typeface="Times New Roman" panose="02020603050405020304" pitchFamily="18" charset="0"/>
              </a:rPr>
              <a:t>Radio theory and link planning for Wireless LAN (WLAN)</a:t>
            </a:r>
            <a:r>
              <a:rPr lang="en-US" sz="1200" kern="100" dirty="0">
                <a:latin typeface="Times New Roman" panose="02020603050405020304" pitchFamily="18" charset="0"/>
                <a:ea typeface="Aptos" panose="020B0004020202020204" pitchFamily="34" charset="0"/>
                <a:cs typeface="Times New Roman" panose="02020603050405020304" pitchFamily="18" charset="0"/>
              </a:rPr>
              <a:t>. Retrieved from Swiss wireless: </a:t>
            </a:r>
            <a:r>
              <a:rPr lang="en-US" sz="1200" kern="100" dirty="0">
                <a:latin typeface="Times New Roman" panose="02020603050405020304" pitchFamily="18" charset="0"/>
                <a:ea typeface="Aptos" panose="020B0004020202020204" pitchFamily="34" charset="0"/>
                <a:cs typeface="Times New Roman" panose="02020603050405020304" pitchFamily="18" charset="0"/>
                <a:hlinkClick r:id="rId3"/>
              </a:rPr>
              <a:t>http://www.swisswireless.org/wlan_calc_en.html</a:t>
            </a: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5000"/>
              </a:lnSpc>
              <a:spcBef>
                <a:spcPts val="0"/>
              </a:spcBef>
              <a:buNone/>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6. Engageli Live Lessons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References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6808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37DE-3759-502B-63D3-DFF7DAAAF600}"/>
              </a:ext>
            </a:extLst>
          </p:cNvPr>
          <p:cNvSpPr>
            <a:spLocks noGrp="1"/>
          </p:cNvSpPr>
          <p:nvPr>
            <p:ph type="title"/>
          </p:nvPr>
        </p:nvSpPr>
        <p:spPr/>
        <p:txBody>
          <a:bodyPr/>
          <a:lstStyle/>
          <a:p>
            <a:r>
              <a:rPr lang="en-US" dirty="0"/>
              <a:t>Challenges </a:t>
            </a:r>
          </a:p>
        </p:txBody>
      </p:sp>
      <p:sp>
        <p:nvSpPr>
          <p:cNvPr id="3" name="Content Placeholder 2">
            <a:extLst>
              <a:ext uri="{FF2B5EF4-FFF2-40B4-BE49-F238E27FC236}">
                <a16:creationId xmlns:a16="http://schemas.microsoft.com/office/drawing/2014/main" id="{F837E1FE-9D29-9064-1A73-5521AF614D27}"/>
              </a:ext>
            </a:extLst>
          </p:cNvPr>
          <p:cNvSpPr>
            <a:spLocks noGrp="1"/>
          </p:cNvSpPr>
          <p:nvPr>
            <p:ph idx="1"/>
          </p:nvPr>
        </p:nvSpPr>
        <p:spPr/>
        <p:txBody>
          <a:bodyPr/>
          <a:lstStyle/>
          <a:p>
            <a:r>
              <a:rPr lang="en-US" dirty="0"/>
              <a:t>This course brought many challenges to light for myself including;</a:t>
            </a:r>
          </a:p>
          <a:p>
            <a:pPr lvl="1"/>
            <a:r>
              <a:rPr lang="en-US" dirty="0"/>
              <a:t>Calculating the appropriate equations to represent the composite AM sine wave</a:t>
            </a:r>
          </a:p>
          <a:p>
            <a:pPr lvl="1"/>
            <a:r>
              <a:rPr lang="en-US" dirty="0"/>
              <a:t>Calculating the dB loss of a signal based on distance and radar configurations</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618203FE-7864-FFC2-7F66-E414872BADBB}"/>
              </a:ext>
            </a:extLst>
          </p:cNvPr>
          <p:cNvSpPr>
            <a:spLocks noGrp="1"/>
          </p:cNvSpPr>
          <p:nvPr>
            <p:ph type="sldNum" sz="quarter" idx="12"/>
          </p:nvPr>
        </p:nvSpPr>
        <p:spPr/>
        <p:txBody>
          <a:bodyPr/>
          <a:lstStyle/>
          <a:p>
            <a:fld id="{A49DFD55-3C28-40EF-9E31-A92D2E4017FF}" type="slidenum">
              <a:rPr lang="en-US" smtClean="0"/>
              <a:t>23</a:t>
            </a:fld>
            <a:endParaRPr lang="en-US" dirty="0"/>
          </a:p>
        </p:txBody>
      </p:sp>
    </p:spTree>
    <p:extLst>
      <p:ext uri="{BB962C8B-B14F-4D97-AF65-F5344CB8AC3E}">
        <p14:creationId xmlns:p14="http://schemas.microsoft.com/office/powerpoint/2010/main" val="2227275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E2AD-1AE3-192B-5897-E1F175DB429A}"/>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3B2F8A4-6A58-ADB4-8682-645883D6B69B}"/>
              </a:ext>
            </a:extLst>
          </p:cNvPr>
          <p:cNvSpPr>
            <a:spLocks noGrp="1"/>
          </p:cNvSpPr>
          <p:nvPr>
            <p:ph idx="1"/>
          </p:nvPr>
        </p:nvSpPr>
        <p:spPr/>
        <p:txBody>
          <a:bodyPr/>
          <a:lstStyle/>
          <a:p>
            <a:r>
              <a:rPr lang="en-US" dirty="0"/>
              <a:t>With the help and guidance of Professor Addeo I was able to achieve a greater understanding of AM and FM signal transmission and how to interpret the test equipment's readings to make decisions based on those readings.</a:t>
            </a:r>
          </a:p>
          <a:p>
            <a:endParaRPr lang="en-US" dirty="0"/>
          </a:p>
          <a:p>
            <a:r>
              <a:rPr lang="en-US" dirty="0"/>
              <a:t>Oscilloscope proficiency</a:t>
            </a:r>
          </a:p>
          <a:p>
            <a:r>
              <a:rPr lang="en-US" dirty="0"/>
              <a:t>Spectrum analyzer proficiency</a:t>
            </a:r>
          </a:p>
          <a:p>
            <a:r>
              <a:rPr lang="en-US" dirty="0"/>
              <a:t>Interpretation of Bit Error Rate of AWGN and Rican channels</a:t>
            </a:r>
          </a:p>
        </p:txBody>
      </p:sp>
      <p:sp>
        <p:nvSpPr>
          <p:cNvPr id="4" name="Slide Number Placeholder 3">
            <a:extLst>
              <a:ext uri="{FF2B5EF4-FFF2-40B4-BE49-F238E27FC236}">
                <a16:creationId xmlns:a16="http://schemas.microsoft.com/office/drawing/2014/main" id="{C267A774-461F-C3E4-E426-6E7B5F240FD8}"/>
              </a:ext>
            </a:extLst>
          </p:cNvPr>
          <p:cNvSpPr>
            <a:spLocks noGrp="1"/>
          </p:cNvSpPr>
          <p:nvPr>
            <p:ph type="sldNum" sz="quarter" idx="12"/>
          </p:nvPr>
        </p:nvSpPr>
        <p:spPr/>
        <p:txBody>
          <a:bodyPr/>
          <a:lstStyle/>
          <a:p>
            <a:fld id="{A49DFD55-3C28-40EF-9E31-A92D2E4017FF}" type="slidenum">
              <a:rPr lang="en-US" smtClean="0"/>
              <a:t>24</a:t>
            </a:fld>
            <a:endParaRPr lang="en-US" dirty="0"/>
          </a:p>
        </p:txBody>
      </p:sp>
    </p:spTree>
    <p:extLst>
      <p:ext uri="{BB962C8B-B14F-4D97-AF65-F5344CB8AC3E}">
        <p14:creationId xmlns:p14="http://schemas.microsoft.com/office/powerpoint/2010/main" val="568634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60F7-FB36-2400-4AD4-4F9C2F67C88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6D4411B-71E9-C064-43BD-A4CE51E7583D}"/>
              </a:ext>
            </a:extLst>
          </p:cNvPr>
          <p:cNvSpPr>
            <a:spLocks noGrp="1"/>
          </p:cNvSpPr>
          <p:nvPr>
            <p:ph idx="1"/>
          </p:nvPr>
        </p:nvSpPr>
        <p:spPr/>
        <p:txBody>
          <a:bodyPr/>
          <a:lstStyle/>
          <a:p>
            <a:r>
              <a:rPr lang="en-US" dirty="0"/>
              <a:t>At this point in my educational journey I have a great understanding of advanced electronics and this class was super insightful on the world of transmission types such as fiber optic and RF energy. </a:t>
            </a:r>
          </a:p>
          <a:p>
            <a:r>
              <a:rPr lang="en-US" dirty="0"/>
              <a:t>I have been able to overcomes obstacles in this class and have a greater understanding of how to use test equipment and how to interpret the signals being read. </a:t>
            </a:r>
          </a:p>
        </p:txBody>
      </p:sp>
      <p:sp>
        <p:nvSpPr>
          <p:cNvPr id="4" name="Slide Number Placeholder 3">
            <a:extLst>
              <a:ext uri="{FF2B5EF4-FFF2-40B4-BE49-F238E27FC236}">
                <a16:creationId xmlns:a16="http://schemas.microsoft.com/office/drawing/2014/main" id="{BBB240A1-006A-0480-5714-F55C4B8D77CA}"/>
              </a:ext>
            </a:extLst>
          </p:cNvPr>
          <p:cNvSpPr>
            <a:spLocks noGrp="1"/>
          </p:cNvSpPr>
          <p:nvPr>
            <p:ph type="sldNum" sz="quarter" idx="12"/>
          </p:nvPr>
        </p:nvSpPr>
        <p:spPr/>
        <p:txBody>
          <a:bodyPr/>
          <a:lstStyle/>
          <a:p>
            <a:fld id="{A49DFD55-3C28-40EF-9E31-A92D2E4017FF}" type="slidenum">
              <a:rPr lang="en-US" smtClean="0"/>
              <a:t>25</a:t>
            </a:fld>
            <a:endParaRPr lang="en-US" dirty="0"/>
          </a:p>
        </p:txBody>
      </p:sp>
    </p:spTree>
    <p:extLst>
      <p:ext uri="{BB962C8B-B14F-4D97-AF65-F5344CB8AC3E}">
        <p14:creationId xmlns:p14="http://schemas.microsoft.com/office/powerpoint/2010/main" val="391861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NETW310 Course Project</a:t>
            </a:r>
            <a:br>
              <a:rPr lang="en-US" sz="4000" dirty="0"/>
            </a:br>
            <a:br>
              <a:rPr lang="en-US" dirty="0"/>
            </a:br>
            <a:r>
              <a:rPr lang="en-US" sz="2400" dirty="0"/>
              <a:t>Module 2</a:t>
            </a:r>
            <a:br>
              <a:rPr lang="en-US" sz="2400" dirty="0"/>
            </a:br>
            <a:br>
              <a:rPr lang="en-US" sz="2400" dirty="0"/>
            </a:br>
            <a:r>
              <a:rPr lang="en-US" sz="2400" dirty="0"/>
              <a:t>Baseband Signals and AM/FM Signals</a:t>
            </a:r>
          </a:p>
        </p:txBody>
      </p:sp>
    </p:spTree>
    <p:extLst>
      <p:ext uri="{BB962C8B-B14F-4D97-AF65-F5344CB8AC3E}">
        <p14:creationId xmlns:p14="http://schemas.microsoft.com/office/powerpoint/2010/main" val="383437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4DEAAA5-989D-4B68-BAC3-164C5D121040}"/>
              </a:ext>
            </a:extLst>
          </p:cNvPr>
          <p:cNvGraphicFramePr>
            <a:graphicFrameLocks noGrp="1"/>
          </p:cNvGraphicFramePr>
          <p:nvPr>
            <p:ph idx="1"/>
          </p:nvPr>
        </p:nvGraphicFramePr>
        <p:xfrm>
          <a:off x="2533453" y="4572000"/>
          <a:ext cx="6781800" cy="1828800"/>
        </p:xfrm>
        <a:graphic>
          <a:graphicData uri="http://schemas.openxmlformats.org/drawingml/2006/table">
            <a:tbl>
              <a:tblPr firstRow="1" firstCol="1" bandRow="1">
                <a:tableStyleId>{5C22544A-7EE6-4342-B048-85BDC9FD1C3A}</a:tableStyleId>
              </a:tblPr>
              <a:tblGrid>
                <a:gridCol w="3390482">
                  <a:extLst>
                    <a:ext uri="{9D8B030D-6E8A-4147-A177-3AD203B41FA5}">
                      <a16:colId xmlns:a16="http://schemas.microsoft.com/office/drawing/2014/main" val="2283298078"/>
                    </a:ext>
                  </a:extLst>
                </a:gridCol>
                <a:gridCol w="3391318">
                  <a:extLst>
                    <a:ext uri="{9D8B030D-6E8A-4147-A177-3AD203B41FA5}">
                      <a16:colId xmlns:a16="http://schemas.microsoft.com/office/drawing/2014/main" val="2674843448"/>
                    </a:ext>
                  </a:extLst>
                </a:gridCol>
              </a:tblGrid>
              <a:tr h="304800">
                <a:tc>
                  <a:txBody>
                    <a:bodyPr/>
                    <a:lstStyle/>
                    <a:p>
                      <a:pPr marL="0" marR="0" algn="ctr">
                        <a:lnSpc>
                          <a:spcPct val="115000"/>
                        </a:lnSpc>
                        <a:spcBef>
                          <a:spcPts val="300"/>
                        </a:spcBef>
                        <a:spcAft>
                          <a:spcPts val="300"/>
                        </a:spcAft>
                      </a:pPr>
                      <a:r>
                        <a:rPr lang="en-US" sz="1200" dirty="0">
                          <a:effectLst/>
                        </a:rPr>
                        <a:t>Harmonic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200" dirty="0">
                          <a:effectLst/>
                        </a:rPr>
                        <a:t>Signal (Volts)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106624"/>
                  </a:ext>
                </a:extLst>
              </a:tr>
              <a:tr h="304800">
                <a:tc>
                  <a:txBody>
                    <a:bodyPr/>
                    <a:lstStyle/>
                    <a:p>
                      <a:pPr marL="0" marR="0" algn="ctr">
                        <a:lnSpc>
                          <a:spcPct val="115000"/>
                        </a:lnSpc>
                        <a:spcBef>
                          <a:spcPts val="300"/>
                        </a:spcBef>
                        <a:spcAft>
                          <a:spcPts val="300"/>
                        </a:spcAft>
                      </a:pPr>
                      <a:r>
                        <a:rPr lang="en-US" sz="1200" dirty="0">
                          <a:effectLst/>
                        </a:rPr>
                        <a:t>20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3.13V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1861742"/>
                  </a:ext>
                </a:extLst>
              </a:tr>
              <a:tr h="304800">
                <a:tc>
                  <a:txBody>
                    <a:bodyPr/>
                    <a:lstStyle/>
                    <a:p>
                      <a:pPr marL="0" marR="0" algn="ctr">
                        <a:lnSpc>
                          <a:spcPct val="115000"/>
                        </a:lnSpc>
                        <a:spcBef>
                          <a:spcPts val="300"/>
                        </a:spcBef>
                        <a:spcAft>
                          <a:spcPts val="300"/>
                        </a:spcAft>
                      </a:pPr>
                      <a:r>
                        <a:rPr lang="en-US" sz="1200" dirty="0">
                          <a:effectLst/>
                        </a:rPr>
                        <a:t>40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0.00v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63469"/>
                  </a:ext>
                </a:extLst>
              </a:tr>
              <a:tr h="304800">
                <a:tc>
                  <a:txBody>
                    <a:bodyPr/>
                    <a:lstStyle/>
                    <a:p>
                      <a:pPr marL="0" marR="0" algn="ctr">
                        <a:lnSpc>
                          <a:spcPct val="115000"/>
                        </a:lnSpc>
                        <a:spcBef>
                          <a:spcPts val="300"/>
                        </a:spcBef>
                        <a:spcAft>
                          <a:spcPts val="300"/>
                        </a:spcAft>
                      </a:pPr>
                      <a:r>
                        <a:rPr lang="en-US" sz="1200" dirty="0">
                          <a:effectLst/>
                        </a:rPr>
                        <a:t>60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868.903mV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425562"/>
                  </a:ext>
                </a:extLst>
              </a:tr>
              <a:tr h="304800">
                <a:tc>
                  <a:txBody>
                    <a:bodyPr/>
                    <a:lstStyle/>
                    <a:p>
                      <a:pPr marL="0" marR="0" algn="ctr">
                        <a:lnSpc>
                          <a:spcPct val="115000"/>
                        </a:lnSpc>
                        <a:spcBef>
                          <a:spcPts val="300"/>
                        </a:spcBef>
                        <a:spcAft>
                          <a:spcPts val="300"/>
                        </a:spcAft>
                      </a:pPr>
                      <a:r>
                        <a:rPr lang="en-US" sz="1200" dirty="0">
                          <a:effectLst/>
                        </a:rPr>
                        <a:t>80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0.00v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9174102"/>
                  </a:ext>
                </a:extLst>
              </a:tr>
              <a:tr h="304800">
                <a:tc>
                  <a:txBody>
                    <a:bodyPr/>
                    <a:lstStyle/>
                    <a:p>
                      <a:pPr marL="0" marR="0" algn="ctr">
                        <a:lnSpc>
                          <a:spcPct val="115000"/>
                        </a:lnSpc>
                        <a:spcBef>
                          <a:spcPts val="300"/>
                        </a:spcBef>
                        <a:spcAft>
                          <a:spcPts val="300"/>
                        </a:spcAft>
                      </a:pPr>
                      <a:r>
                        <a:rPr lang="en-US" sz="1200" dirty="0">
                          <a:effectLst/>
                        </a:rPr>
                        <a:t>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416.689mV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5812658"/>
                  </a:ext>
                </a:extLst>
              </a:tr>
            </a:tbl>
          </a:graphicData>
        </a:graphic>
      </p:graphicFrame>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5"/>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panose="02020603050405020304" pitchFamily="18" charset="0"/>
              </a:rPr>
              <a:t>The screenshot should show the spectrum analyzer displaying the signal’s harmonic spectrum and its panel settings. Record the signal voltage at each of the frequencies in the table.</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42900"/>
            <a:ext cx="2819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Baseband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3" y="1905000"/>
            <a:ext cx="6781800" cy="203132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8B04456F-50E5-454B-F0B0-DDF780229F8F}"/>
              </a:ext>
            </a:extLst>
          </p:cNvPr>
          <p:cNvPicPr>
            <a:picLocks noChangeAspect="1"/>
          </p:cNvPicPr>
          <p:nvPr/>
        </p:nvPicPr>
        <p:blipFill>
          <a:blip r:embed="rId2"/>
          <a:stretch>
            <a:fillRect/>
          </a:stretch>
        </p:blipFill>
        <p:spPr>
          <a:xfrm>
            <a:off x="3581401" y="2281518"/>
            <a:ext cx="4862915" cy="2250606"/>
          </a:xfrm>
          <a:prstGeom prst="rect">
            <a:avLst/>
          </a:prstGeom>
        </p:spPr>
      </p:pic>
    </p:spTree>
    <p:extLst>
      <p:ext uri="{BB962C8B-B14F-4D97-AF65-F5344CB8AC3E}">
        <p14:creationId xmlns:p14="http://schemas.microsoft.com/office/powerpoint/2010/main" val="81886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a16="http://schemas.microsoft.com/office/drawing/2014/main" id="{1C916195-7F97-463B-B5B0-9B4ABD2058DF}"/>
              </a:ext>
            </a:extLst>
          </p:cNvPr>
          <p:cNvGraphicFramePr>
            <a:graphicFrameLocks noGrp="1"/>
          </p:cNvGraphicFramePr>
          <p:nvPr>
            <p:extLst>
              <p:ext uri="{D42A27DB-BD31-4B8C-83A1-F6EECF244321}">
                <p14:modId xmlns:p14="http://schemas.microsoft.com/office/powerpoint/2010/main" val="1358263613"/>
              </p:ext>
            </p:extLst>
          </p:nvPr>
        </p:nvGraphicFramePr>
        <p:xfrm>
          <a:off x="6096000" y="5317436"/>
          <a:ext cx="3188682" cy="1066800"/>
        </p:xfrm>
        <a:graphic>
          <a:graphicData uri="http://schemas.openxmlformats.org/drawingml/2006/table">
            <a:tbl>
              <a:tblPr firstRow="1" firstCol="1" bandRow="1">
                <a:tableStyleId>{5C22544A-7EE6-4342-B048-85BDC9FD1C3A}</a:tableStyleId>
              </a:tblPr>
              <a:tblGrid>
                <a:gridCol w="1380173">
                  <a:extLst>
                    <a:ext uri="{9D8B030D-6E8A-4147-A177-3AD203B41FA5}">
                      <a16:colId xmlns:a16="http://schemas.microsoft.com/office/drawing/2014/main" val="3773361267"/>
                    </a:ext>
                  </a:extLst>
                </a:gridCol>
                <a:gridCol w="1808509">
                  <a:extLst>
                    <a:ext uri="{9D8B030D-6E8A-4147-A177-3AD203B41FA5}">
                      <a16:colId xmlns:a16="http://schemas.microsoft.com/office/drawing/2014/main"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Frequency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90.083kHz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195065"/>
                  </a:ext>
                </a:extLst>
              </a:tr>
              <a:tr h="266700">
                <a:tc>
                  <a:txBody>
                    <a:bodyPr/>
                    <a:lstStyle/>
                    <a:p>
                      <a:pPr marL="0" marR="0">
                        <a:lnSpc>
                          <a:spcPct val="115000"/>
                        </a:lnSpc>
                        <a:spcBef>
                          <a:spcPts val="0"/>
                        </a:spcBef>
                        <a:spcAft>
                          <a:spcPts val="0"/>
                        </a:spcAft>
                      </a:pPr>
                      <a:r>
                        <a:rPr lang="en-US" sz="1200" dirty="0">
                          <a:effectLst/>
                        </a:rPr>
                        <a:t>Carrier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100.00kHz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0991836"/>
                  </a:ext>
                </a:extLst>
              </a:tr>
              <a:tr h="266700">
                <a:tc>
                  <a:txBody>
                    <a:bodyPr/>
                    <a:lstStyle/>
                    <a:p>
                      <a:pPr marL="0" marR="0">
                        <a:lnSpc>
                          <a:spcPct val="115000"/>
                        </a:lnSpc>
                        <a:spcBef>
                          <a:spcPts val="0"/>
                        </a:spcBef>
                        <a:spcAft>
                          <a:spcPts val="0"/>
                        </a:spcAft>
                      </a:pPr>
                      <a:r>
                        <a:rPr lang="en-US" sz="1200" dirty="0">
                          <a:effectLst/>
                        </a:rPr>
                        <a:t>Upper side band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109.917kHz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117150"/>
                  </a:ext>
                </a:extLst>
              </a:tr>
            </a:tbl>
          </a:graphicData>
        </a:graphic>
      </p:graphicFrame>
      <p:sp>
        <p:nvSpPr>
          <p:cNvPr id="9" name="TextBox 8">
            <a:extLst>
              <a:ext uri="{FF2B5EF4-FFF2-40B4-BE49-F238E27FC236}">
                <a16:creationId xmlns:a16="http://schemas.microsoft.com/office/drawing/2014/main" id="{F4CC2A37-9FA8-42F2-B902-A045428BD151}"/>
              </a:ext>
            </a:extLst>
          </p:cNvPr>
          <p:cNvSpPr txBox="1"/>
          <p:nvPr/>
        </p:nvSpPr>
        <p:spPr>
          <a:xfrm>
            <a:off x="2209801"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962452" y="1981200"/>
            <a:ext cx="3772294" cy="2862322"/>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F04D7839-0900-1CAA-F4E9-B2EB02DF7E1D}"/>
              </a:ext>
            </a:extLst>
          </p:cNvPr>
          <p:cNvPicPr>
            <a:picLocks noChangeAspect="1"/>
          </p:cNvPicPr>
          <p:nvPr/>
        </p:nvPicPr>
        <p:blipFill>
          <a:blip r:embed="rId2"/>
          <a:stretch>
            <a:fillRect/>
          </a:stretch>
        </p:blipFill>
        <p:spPr>
          <a:xfrm>
            <a:off x="2003632" y="2772155"/>
            <a:ext cx="3280602" cy="2675965"/>
          </a:xfrm>
          <a:prstGeom prst="rect">
            <a:avLst/>
          </a:prstGeom>
        </p:spPr>
      </p:pic>
      <p:pic>
        <p:nvPicPr>
          <p:cNvPr id="11" name="Picture 10">
            <a:extLst>
              <a:ext uri="{FF2B5EF4-FFF2-40B4-BE49-F238E27FC236}">
                <a16:creationId xmlns:a16="http://schemas.microsoft.com/office/drawing/2014/main" id="{FE03F00E-562A-118F-CAF4-F305163D453F}"/>
              </a:ext>
            </a:extLst>
          </p:cNvPr>
          <p:cNvPicPr>
            <a:picLocks noChangeAspect="1"/>
          </p:cNvPicPr>
          <p:nvPr/>
        </p:nvPicPr>
        <p:blipFill>
          <a:blip r:embed="rId3"/>
          <a:stretch>
            <a:fillRect/>
          </a:stretch>
        </p:blipFill>
        <p:spPr>
          <a:xfrm>
            <a:off x="5370057" y="2772155"/>
            <a:ext cx="4957084" cy="2308324"/>
          </a:xfrm>
          <a:prstGeom prst="rect">
            <a:avLst/>
          </a:prstGeom>
        </p:spPr>
      </p:pic>
    </p:spTree>
    <p:extLst>
      <p:ext uri="{BB962C8B-B14F-4D97-AF65-F5344CB8AC3E}">
        <p14:creationId xmlns:p14="http://schemas.microsoft.com/office/powerpoint/2010/main" val="25431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076" y="1000862"/>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rPr>
              <a:t>Develop equations for the carrier and modulating signals and plot the equation for the composite modulated signal V</a:t>
            </a:r>
            <a:r>
              <a:rPr lang="en-US" sz="1600" baseline="-25000" dirty="0">
                <a:latin typeface="Calibri" panose="020F0502020204030204" pitchFamily="34" charset="0"/>
                <a:ea typeface="Calibri" panose="020F0502020204030204" pitchFamily="34" charset="0"/>
              </a:rPr>
              <a:t>AM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 Cont.</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4CC2A37-9FA8-42F2-B902-A045428BD151}"/>
                  </a:ext>
                </a:extLst>
              </p:cNvPr>
              <p:cNvSpPr txBox="1"/>
              <p:nvPr/>
            </p:nvSpPr>
            <p:spPr>
              <a:xfrm>
                <a:off x="2625819" y="1759261"/>
                <a:ext cx="7611795" cy="1873526"/>
              </a:xfrm>
              <a:prstGeom prst="rect">
                <a:avLst/>
              </a:prstGeom>
              <a:noFill/>
            </p:spPr>
            <p:txBody>
              <a:bodyPr wrap="square" rtlCol="0">
                <a:spAutoFit/>
              </a:bodyPr>
              <a:lstStyle/>
              <a:p>
                <a:r>
                  <a:rPr lang="en-US" dirty="0"/>
                  <a:t>Equations here:</a:t>
                </a:r>
              </a:p>
              <a:p>
                <a:endParaRPr lang="en-US" dirty="0"/>
              </a:p>
              <a:p>
                <a:pPr>
                  <a:lnSpc>
                    <a:spcPct val="106000"/>
                  </a:lnSpc>
                  <a:spcAft>
                    <a:spcPts val="800"/>
                  </a:spcAft>
                </a:pP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𝑣</m:t>
                        </m:r>
                      </m:e>
                      <m:sub>
                        <m:r>
                          <a:rPr lang="en-US" i="1">
                            <a:latin typeface="Cambria Math" panose="02040503050406030204" pitchFamily="18" charset="0"/>
                            <a:ea typeface="Calibri" panose="020F0502020204030204" pitchFamily="34" charset="0"/>
                            <a:cs typeface="Times New Roman" panose="02020603050405020304" pitchFamily="18" charset="0"/>
                          </a:rPr>
                          <m:t>𝑐</m:t>
                        </m:r>
                      </m:sub>
                    </m:sSub>
                    <m:r>
                      <a:rPr lang="en-US">
                        <a:latin typeface="Cambria Math" panose="02040503050406030204" pitchFamily="18" charset="0"/>
                        <a:ea typeface="Calibri" panose="020F0502020204030204" pitchFamily="34" charset="0"/>
                        <a:cs typeface="Times New Roman" panose="02020603050405020304" pitchFamily="18" charset="0"/>
                      </a:rPr>
                      <m:t>= </m:t>
                    </m:r>
                  </m:oMath>
                </a14:m>
                <a:r>
                  <a:rPr lang="en-US" dirty="0">
                    <a:latin typeface="Calibri" panose="020F0502020204030204" pitchFamily="34" charset="0"/>
                    <a:ea typeface="Calibri" panose="020F0502020204030204" pitchFamily="34" charset="0"/>
                    <a:cs typeface="Times New Roman" panose="02020603050405020304" pitchFamily="18" charset="0"/>
                  </a:rPr>
                  <a:t>10</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𝑠𝑖𝑛</m:t>
                    </m:r>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𝜋</m:t>
                    </m:r>
                    <m:r>
                      <a:rPr lang="en-US" i="1">
                        <a:latin typeface="Cambria Math" panose="02040503050406030204" pitchFamily="18" charset="0"/>
                        <a:ea typeface="Calibri" panose="020F0502020204030204" pitchFamily="34" charset="0"/>
                        <a:cs typeface="Times New Roman" panose="02020603050405020304" pitchFamily="18" charset="0"/>
                      </a:rPr>
                      <m:t>∗100</m:t>
                    </m:r>
                    <m:r>
                      <a:rPr lang="en-US" i="1">
                        <a:latin typeface="Cambria Math" panose="02040503050406030204" pitchFamily="18" charset="0"/>
                        <a:ea typeface="Calibri" panose="020F0502020204030204" pitchFamily="34" charset="0"/>
                        <a:cs typeface="Times New Roman" panose="02020603050405020304" pitchFamily="18" charset="0"/>
                      </a:rPr>
                      <m:t>𝐾</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𝑡</m:t>
                    </m:r>
                    <m:r>
                      <a:rPr lang="en-US">
                        <a:latin typeface="Cambria Math" panose="02040503050406030204" pitchFamily="18" charset="0"/>
                        <a:ea typeface="Calibri" panose="020F0502020204030204" pitchFamily="34" charset="0"/>
                        <a:cs typeface="Times New Roman" panose="02020603050405020304" pitchFamily="18" charset="0"/>
                      </a:rPr>
                      <m:t> </m:t>
                    </m:r>
                  </m:oMath>
                </a14:m>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10</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𝑠𝑖𝑛</m:t>
                    </m:r>
                    <m:r>
                      <a:rPr lang="en-US" i="1">
                        <a:latin typeface="Cambria Math" panose="02040503050406030204" pitchFamily="18" charset="0"/>
                        <a:ea typeface="Calibri" panose="020F0502020204030204" pitchFamily="34" charset="0"/>
                        <a:cs typeface="Times New Roman" panose="02020603050405020304" pitchFamily="18" charset="0"/>
                      </a:rPr>
                      <m:t>(200</m:t>
                    </m:r>
                    <m:r>
                      <a:rPr lang="en-US" i="1">
                        <a:latin typeface="Cambria Math" panose="02040503050406030204" pitchFamily="18" charset="0"/>
                        <a:ea typeface="Calibri" panose="020F0502020204030204" pitchFamily="34" charset="0"/>
                        <a:cs typeface="Times New Roman" panose="02020603050405020304" pitchFamily="18" charset="0"/>
                      </a:rPr>
                      <m:t>𝐾</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𝜋</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𝑡</m:t>
                    </m:r>
                  </m:oMath>
                </a14:m>
                <a:endParaRPr lang="en-US" dirty="0">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𝑣</m:t>
                        </m:r>
                      </m:e>
                      <m:sub>
                        <m:r>
                          <a:rPr lang="en-US" i="1">
                            <a:latin typeface="Cambria Math" panose="02040503050406030204" pitchFamily="18" charset="0"/>
                            <a:ea typeface="Calibri" panose="020F0502020204030204" pitchFamily="34" charset="0"/>
                            <a:cs typeface="Times New Roman" panose="02020603050405020304" pitchFamily="18" charset="0"/>
                          </a:rPr>
                          <m:t>𝑚</m:t>
                        </m:r>
                      </m:sub>
                    </m:sSub>
                    <m:r>
                      <a:rPr lang="en-US">
                        <a:latin typeface="Cambria Math" panose="02040503050406030204" pitchFamily="18" charset="0"/>
                        <a:ea typeface="Calibri" panose="020F0502020204030204" pitchFamily="34" charset="0"/>
                        <a:cs typeface="Times New Roman" panose="02020603050405020304" pitchFamily="18" charset="0"/>
                      </a:rPr>
                      <m:t>= </m:t>
                    </m:r>
                  </m:oMath>
                </a14:m>
                <a:r>
                  <a:rPr lang="en-US" dirty="0">
                    <a:latin typeface="Calibri" panose="020F0502020204030204" pitchFamily="34" charset="0"/>
                    <a:ea typeface="Calibri" panose="020F0502020204030204" pitchFamily="34" charset="0"/>
                    <a:cs typeface="Times New Roman" panose="02020603050405020304" pitchFamily="18" charset="0"/>
                  </a:rPr>
                  <a:t>5</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𝑠𝑖𝑛</m:t>
                    </m:r>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𝜋</m:t>
                    </m:r>
                    <m:r>
                      <a:rPr lang="en-US" i="1">
                        <a:latin typeface="Cambria Math" panose="02040503050406030204" pitchFamily="18" charset="0"/>
                        <a:ea typeface="Calibri" panose="020F0502020204030204" pitchFamily="34" charset="0"/>
                        <a:cs typeface="Times New Roman" panose="02020603050405020304" pitchFamily="18" charset="0"/>
                      </a:rPr>
                      <m:t>∗10</m:t>
                    </m:r>
                    <m:r>
                      <a:rPr lang="en-US" i="1">
                        <a:latin typeface="Cambria Math" panose="02040503050406030204" pitchFamily="18" charset="0"/>
                        <a:ea typeface="Calibri" panose="020F0502020204030204" pitchFamily="34" charset="0"/>
                        <a:cs typeface="Times New Roman" panose="02020603050405020304" pitchFamily="18" charset="0"/>
                      </a:rPr>
                      <m:t>𝐾</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𝑡</m:t>
                    </m:r>
                    <m:r>
                      <a:rPr lang="en-US">
                        <a:latin typeface="Cambria Math" panose="02040503050406030204" pitchFamily="18" charset="0"/>
                        <a:ea typeface="Calibri" panose="020F0502020204030204" pitchFamily="34" charset="0"/>
                        <a:cs typeface="Times New Roman" panose="02020603050405020304" pitchFamily="18" charset="0"/>
                      </a:rPr>
                      <m:t> </m:t>
                    </m:r>
                  </m:oMath>
                </a14:m>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10</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𝑠𝑖𝑛</m:t>
                    </m:r>
                    <m:r>
                      <a:rPr lang="en-US" i="1">
                        <a:latin typeface="Cambria Math" panose="02040503050406030204" pitchFamily="18" charset="0"/>
                        <a:ea typeface="Calibri" panose="020F0502020204030204" pitchFamily="34" charset="0"/>
                        <a:cs typeface="Times New Roman" panose="02020603050405020304" pitchFamily="18" charset="0"/>
                      </a:rPr>
                      <m:t>(20</m:t>
                    </m:r>
                    <m:r>
                      <a:rPr lang="en-US" i="1">
                        <a:latin typeface="Cambria Math" panose="02040503050406030204" pitchFamily="18" charset="0"/>
                        <a:ea typeface="Calibri" panose="020F0502020204030204" pitchFamily="34" charset="0"/>
                        <a:cs typeface="Times New Roman" panose="02020603050405020304" pitchFamily="18" charset="0"/>
                      </a:rPr>
                      <m:t>𝐾</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𝜋</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𝑡</m:t>
                    </m:r>
                  </m:oMath>
                </a14:m>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p:sp>
            <p:nvSpPr>
              <p:cNvPr id="9" name="TextBox 8">
                <a:extLst>
                  <a:ext uri="{FF2B5EF4-FFF2-40B4-BE49-F238E27FC236}">
                    <a16:creationId xmlns:a16="http://schemas.microsoft.com/office/drawing/2014/main" id="{F4CC2A37-9FA8-42F2-B902-A045428BD151}"/>
                  </a:ext>
                </a:extLst>
              </p:cNvPr>
              <p:cNvSpPr txBox="1">
                <a:spLocks noRot="1" noChangeAspect="1" noMove="1" noResize="1" noEditPoints="1" noAdjustHandles="1" noChangeArrowheads="1" noChangeShapeType="1" noTextEdit="1"/>
              </p:cNvSpPr>
              <p:nvPr/>
            </p:nvSpPr>
            <p:spPr>
              <a:xfrm>
                <a:off x="2625819" y="1759261"/>
                <a:ext cx="7611795" cy="1873526"/>
              </a:xfrm>
              <a:prstGeom prst="rect">
                <a:avLst/>
              </a:prstGeom>
              <a:blipFill>
                <a:blip r:embed="rId2"/>
                <a:stretch>
                  <a:fillRect l="-721" t="-228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49D7382-4D15-46DC-A34D-740894424E53}"/>
              </a:ext>
            </a:extLst>
          </p:cNvPr>
          <p:cNvSpPr txBox="1"/>
          <p:nvPr/>
        </p:nvSpPr>
        <p:spPr>
          <a:xfrm>
            <a:off x="2323076" y="3128777"/>
            <a:ext cx="7611795"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A12C68A9-A8E2-7D83-F1FC-8D6716EAEEC6}"/>
              </a:ext>
            </a:extLst>
          </p:cNvPr>
          <p:cNvPicPr>
            <a:picLocks noChangeAspect="1"/>
          </p:cNvPicPr>
          <p:nvPr/>
        </p:nvPicPr>
        <p:blipFill>
          <a:blip r:embed="rId3"/>
          <a:stretch>
            <a:fillRect/>
          </a:stretch>
        </p:blipFill>
        <p:spPr>
          <a:xfrm>
            <a:off x="3269381" y="3017321"/>
            <a:ext cx="3759146" cy="3731564"/>
          </a:xfrm>
          <a:prstGeom prst="rect">
            <a:avLst/>
          </a:prstGeom>
        </p:spPr>
      </p:pic>
    </p:spTree>
    <p:extLst>
      <p:ext uri="{BB962C8B-B14F-4D97-AF65-F5344CB8AC3E}">
        <p14:creationId xmlns:p14="http://schemas.microsoft.com/office/powerpoint/2010/main" val="353595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FM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209801" y="1981200"/>
            <a:ext cx="3714553" cy="3970318"/>
          </a:xfrm>
          <a:prstGeom prst="rect">
            <a:avLst/>
          </a:prstGeom>
          <a:noFill/>
        </p:spPr>
        <p:txBody>
          <a:bodyPr wrap="square" rtlCol="0">
            <a:spAutoFit/>
          </a:bodyPr>
          <a:lstStyle/>
          <a:p>
            <a:r>
              <a:rPr lang="en-US" dirty="0"/>
              <a:t>Oscilloscope screenshot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924354" y="2083889"/>
            <a:ext cx="3772294" cy="3693319"/>
          </a:xfrm>
          <a:prstGeom prst="rect">
            <a:avLst/>
          </a:prstGeom>
          <a:noFill/>
        </p:spPr>
        <p:txBody>
          <a:bodyPr wrap="square" rtlCol="0">
            <a:spAutoFit/>
          </a:bodyPr>
          <a:lstStyle/>
          <a:p>
            <a:r>
              <a:rPr lang="en-US" dirty="0"/>
              <a:t>Spectrum Analyzer screenshot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Calibri" panose="020F0502020204030204" pitchFamily="34" charset="0"/>
                <a:ea typeface="Calibri" panose="020F0502020204030204" pitchFamily="34" charset="0"/>
              </a:rPr>
              <a:t>What’s the carrier frequency?</a:t>
            </a:r>
            <a:endParaRPr lang="en-US" dirty="0">
              <a:latin typeface="Calibri" panose="020F0502020204030204" pitchFamily="34" charset="0"/>
            </a:endParaRPr>
          </a:p>
          <a:p>
            <a:endParaRPr lang="en-US" dirty="0"/>
          </a:p>
          <a:p>
            <a:r>
              <a:rPr lang="en-US" dirty="0"/>
              <a:t>100kHz</a:t>
            </a:r>
          </a:p>
        </p:txBody>
      </p:sp>
      <p:pic>
        <p:nvPicPr>
          <p:cNvPr id="3" name="Picture 2">
            <a:extLst>
              <a:ext uri="{FF2B5EF4-FFF2-40B4-BE49-F238E27FC236}">
                <a16:creationId xmlns:a16="http://schemas.microsoft.com/office/drawing/2014/main" id="{43513403-D115-596D-564A-8389A4112193}"/>
              </a:ext>
            </a:extLst>
          </p:cNvPr>
          <p:cNvPicPr>
            <a:picLocks noChangeAspect="1"/>
          </p:cNvPicPr>
          <p:nvPr/>
        </p:nvPicPr>
        <p:blipFill>
          <a:blip r:embed="rId2"/>
          <a:stretch>
            <a:fillRect/>
          </a:stretch>
        </p:blipFill>
        <p:spPr>
          <a:xfrm>
            <a:off x="1408498" y="2467720"/>
            <a:ext cx="4354203" cy="3491208"/>
          </a:xfrm>
          <a:prstGeom prst="rect">
            <a:avLst/>
          </a:prstGeom>
        </p:spPr>
      </p:pic>
      <p:pic>
        <p:nvPicPr>
          <p:cNvPr id="8" name="Picture 7">
            <a:extLst>
              <a:ext uri="{FF2B5EF4-FFF2-40B4-BE49-F238E27FC236}">
                <a16:creationId xmlns:a16="http://schemas.microsoft.com/office/drawing/2014/main" id="{F269DBA6-AC6C-A013-1F4B-479CD7EA0489}"/>
              </a:ext>
            </a:extLst>
          </p:cNvPr>
          <p:cNvPicPr>
            <a:picLocks noChangeAspect="1"/>
          </p:cNvPicPr>
          <p:nvPr/>
        </p:nvPicPr>
        <p:blipFill>
          <a:blip r:embed="rId3"/>
          <a:stretch>
            <a:fillRect/>
          </a:stretch>
        </p:blipFill>
        <p:spPr>
          <a:xfrm>
            <a:off x="5878204" y="2690289"/>
            <a:ext cx="4782270" cy="2232256"/>
          </a:xfrm>
          <a:prstGeom prst="rect">
            <a:avLst/>
          </a:prstGeom>
        </p:spPr>
      </p:pic>
    </p:spTree>
    <p:extLst>
      <p:ext uri="{BB962C8B-B14F-4D97-AF65-F5344CB8AC3E}">
        <p14:creationId xmlns:p14="http://schemas.microsoft.com/office/powerpoint/2010/main" val="288652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NETW310 Course Project</a:t>
            </a:r>
            <a:br>
              <a:rPr lang="en-US" sz="4000" dirty="0"/>
            </a:br>
            <a:br>
              <a:rPr lang="en-US" dirty="0"/>
            </a:br>
            <a:r>
              <a:rPr lang="en-US" sz="2700" dirty="0"/>
              <a:t>Module  3</a:t>
            </a:r>
            <a:br>
              <a:rPr lang="en-US" sz="2700" dirty="0"/>
            </a:br>
            <a:br>
              <a:rPr lang="en-US" sz="2700" dirty="0"/>
            </a:br>
            <a:r>
              <a:rPr lang="en-US" sz="2700" dirty="0">
                <a:solidFill>
                  <a:srgbClr val="000000"/>
                </a:solidFill>
                <a:ea typeface="Times New Roman" panose="02020603050405020304" pitchFamily="18" charset="0"/>
                <a:cs typeface="Calibri"/>
              </a:rPr>
              <a:t>Pulse Code Modulation (PCM) and Line Codes</a:t>
            </a:r>
            <a:br>
              <a:rPr lang="en-US" sz="2700" dirty="0">
                <a:ea typeface="Calibri" panose="020F0502020204030204" pitchFamily="34" charset="0"/>
                <a:cs typeface="Times New Roman" panose="02020603050405020304" pitchFamily="18" charset="0"/>
              </a:rPr>
            </a:br>
            <a:endParaRPr lang="en-US" sz="2700" dirty="0"/>
          </a:p>
        </p:txBody>
      </p:sp>
    </p:spTree>
    <p:extLst>
      <p:ext uri="{BB962C8B-B14F-4D97-AF65-F5344CB8AC3E}">
        <p14:creationId xmlns:p14="http://schemas.microsoft.com/office/powerpoint/2010/main" val="319242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a typeface="Times New Roman" panose="02020603050405020304" pitchFamily="18" charset="0"/>
                <a:cs typeface="Calibri" panose="020F0502020204030204" pitchFamily="34" charset="0"/>
              </a:rPr>
              <a:t>Pulse Code Modulation (PCM) </a:t>
            </a:r>
            <a:endParaRPr lang="en-US" sz="2800" dirty="0">
              <a:solidFill>
                <a:schemeClr val="dk1"/>
              </a:solidFill>
              <a:latin typeface="+mn-lt"/>
              <a:ea typeface="+mn-ea"/>
              <a:cs typeface="+mn-cs"/>
            </a:endParaRPr>
          </a:p>
        </p:txBody>
      </p:sp>
      <p:pic>
        <p:nvPicPr>
          <p:cNvPr id="12" name="Content Placeholder 11" descr="A screen shot of a computer&#10;&#10;AI-generated content may be incorrect.">
            <a:extLst>
              <a:ext uri="{FF2B5EF4-FFF2-40B4-BE49-F238E27FC236}">
                <a16:creationId xmlns:a16="http://schemas.microsoft.com/office/drawing/2014/main" id="{180403EC-4BCD-EF4F-6DFB-3A77A5E860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692965"/>
            <a:ext cx="3980300" cy="3276600"/>
          </a:xfrm>
        </p:spPr>
      </p:pic>
      <p:pic>
        <p:nvPicPr>
          <p:cNvPr id="14" name="Picture 13" descr="A screen shot of a graph&#10;&#10;AI-generated content may be incorrect.">
            <a:extLst>
              <a:ext uri="{FF2B5EF4-FFF2-40B4-BE49-F238E27FC236}">
                <a16:creationId xmlns:a16="http://schemas.microsoft.com/office/drawing/2014/main" id="{CDEE591E-8665-E37A-C215-09F707907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062" y="2819401"/>
            <a:ext cx="4426138" cy="3564835"/>
          </a:xfrm>
          <a:prstGeom prst="rect">
            <a:avLst/>
          </a:prstGeom>
        </p:spPr>
      </p:pic>
    </p:spTree>
    <p:extLst>
      <p:ext uri="{BB962C8B-B14F-4D97-AF65-F5344CB8AC3E}">
        <p14:creationId xmlns:p14="http://schemas.microsoft.com/office/powerpoint/2010/main" val="266202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Facet</Template>
  <TotalTime>2231</TotalTime>
  <Words>1985</Words>
  <Application>Microsoft Office PowerPoint</Application>
  <PresentationFormat>Widescreen</PresentationFormat>
  <Paragraphs>261</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 Math</vt:lpstr>
      <vt:lpstr>Times New Roman</vt:lpstr>
      <vt:lpstr>Trebuchet MS</vt:lpstr>
      <vt:lpstr>Wingdings 3</vt:lpstr>
      <vt:lpstr>Facet</vt:lpstr>
      <vt:lpstr>NETW310 Final Presentation  By: Taylor Muse Professor Eric Addeo</vt:lpstr>
      <vt:lpstr>Introduction</vt:lpstr>
      <vt:lpstr>NETW310 Course Project  Module 2  Baseband Signals and AM/FM Signals</vt:lpstr>
      <vt:lpstr>PowerPoint Presentation</vt:lpstr>
      <vt:lpstr>PowerPoint Presentation</vt:lpstr>
      <vt:lpstr>PowerPoint Presentation</vt:lpstr>
      <vt:lpstr>PowerPoint Presentation</vt:lpstr>
      <vt:lpstr>NETW310 Course Project  Module  3  Pulse Code Modulation (PCM) and Line Codes </vt:lpstr>
      <vt:lpstr>PowerPoint Presentation</vt:lpstr>
      <vt:lpstr>PowerPoint Presentation</vt:lpstr>
      <vt:lpstr>PowerPoint Presentation</vt:lpstr>
      <vt:lpstr>NETW310 Course Project  Module 4  Cables and Structured Cabling</vt:lpstr>
      <vt:lpstr>Questions</vt:lpstr>
      <vt:lpstr>Questions</vt:lpstr>
      <vt:lpstr>NETW310 Course Project  Module 5  Antenna Gain and Free Space Path Loss</vt:lpstr>
      <vt:lpstr>Antenna Gain</vt:lpstr>
      <vt:lpstr>Free Space Path Loss</vt:lpstr>
      <vt:lpstr>Free Space Path Loss Cont.</vt:lpstr>
      <vt:lpstr>NETW310 Course Project  Module  6  Bit Error Rate of Fading Channels </vt:lpstr>
      <vt:lpstr>PowerPoint Presentation</vt:lpstr>
      <vt:lpstr>PowerPoint Presentation</vt:lpstr>
      <vt:lpstr>PowerPoint Presentation</vt:lpstr>
      <vt:lpstr>Challenges </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muse</dc:creator>
  <cp:lastModifiedBy>taylor muse</cp:lastModifiedBy>
  <cp:revision>2</cp:revision>
  <dcterms:created xsi:type="dcterms:W3CDTF">2025-02-28T03:20:57Z</dcterms:created>
  <dcterms:modified xsi:type="dcterms:W3CDTF">2025-03-01T16:32:31Z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