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59" r:id="rId6"/>
    <p:sldId id="272" r:id="rId7"/>
    <p:sldId id="274" r:id="rId8"/>
    <p:sldId id="278" r:id="rId9"/>
    <p:sldId id="260" r:id="rId10"/>
    <p:sldId id="273" r:id="rId11"/>
    <p:sldId id="264" r:id="rId12"/>
    <p:sldId id="279" r:id="rId13"/>
    <p:sldId id="265" r:id="rId14"/>
    <p:sldId id="267" r:id="rId15"/>
    <p:sldId id="280" r:id="rId16"/>
    <p:sldId id="271" r:id="rId17"/>
    <p:sldId id="275" r:id="rId18"/>
    <p:sldId id="276" r:id="rId19"/>
    <p:sldId id="277"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335" autoAdjust="0"/>
    <p:restoredTop sz="96197"/>
  </p:normalViewPr>
  <p:slideViewPr>
    <p:cSldViewPr snapToGrid="0">
      <p:cViewPr varScale="1">
        <p:scale>
          <a:sx n="119" d="100"/>
          <a:sy n="119" d="100"/>
        </p:scale>
        <p:origin x="594"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988487-C8EF-4AD6-8BAC-D33D26D45323}" type="datetimeFigureOut">
              <a:rPr lang="en-US" smtClean="0"/>
              <a:t>10/24/2024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D66CF-E89B-4CC9-A4D5-DED8BCC2B5EC}" type="slidenum">
              <a:rPr lang="en-US" smtClean="0"/>
              <a:t>‹#›</a:t>
            </a:fld>
            <a:endParaRPr lang="en-US"/>
          </a:p>
        </p:txBody>
      </p:sp>
    </p:spTree>
    <p:extLst>
      <p:ext uri="{BB962C8B-B14F-4D97-AF65-F5344CB8AC3E}">
        <p14:creationId xmlns:p14="http://schemas.microsoft.com/office/powerpoint/2010/main" val="3055619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E574BDDD-E77C-4F65-80AE-A2B49D0566BE}" type="datetimeFigureOut">
              <a:rPr lang="en-US" smtClean="0"/>
              <a:t>10/24/2024</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505868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201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574BDDD-E77C-4F65-80AE-A2B49D0566BE}" type="datetimeFigureOut">
              <a:rPr lang="en-US" smtClean="0"/>
              <a:t>10/24/2024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516904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3" name="Picture 12"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E574BDDD-E77C-4F65-80AE-A2B49D0566BE}" type="datetimeFigureOut">
              <a:rPr lang="en-US" smtClean="0"/>
              <a:t>10/24/2024</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689097-B4E2-4F9F-9CBE-5C04691F4EBF}"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15839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E574BDDD-E77C-4F65-80AE-A2B49D0566BE}" type="datetimeFigureOut">
              <a:rPr lang="en-US" smtClean="0"/>
              <a:t>10/24/2024</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6892278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7516898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E574BDDD-E77C-4F65-80AE-A2B49D0566BE}"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4687919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1654354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8" name="Picture 7"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E574BDDD-E77C-4F65-80AE-A2B49D0566BE}" type="datetimeFigureOut">
              <a:rPr lang="en-US" smtClean="0"/>
              <a:t>10/24/2024</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1687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74BDDD-E77C-4F65-80AE-A2B49D0566BE}" type="datetimeFigureOut">
              <a:rPr lang="en-US" smtClean="0"/>
              <a:t>10/24/2024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3361524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9" name="Picture 8" descr="C0-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E574BDDD-E77C-4F65-80AE-A2B49D0566BE}" type="datetimeFigureOut">
              <a:rPr lang="en-US" smtClean="0"/>
              <a:t>10/24/2024</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793848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74BDDD-E77C-4F65-80AE-A2B49D0566BE}"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235436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74BDDD-E77C-4F65-80AE-A2B49D0566BE}" type="datetimeFigureOut">
              <a:rPr lang="en-US" smtClean="0"/>
              <a:t>10/24/2024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042007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74BDDD-E77C-4F65-80AE-A2B49D0566BE}" type="datetimeFigureOut">
              <a:rPr lang="en-US" smtClean="0"/>
              <a:t>10/24/2024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845356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74BDDD-E77C-4F65-80AE-A2B49D0566BE}" type="datetimeFigureOut">
              <a:rPr lang="en-US" smtClean="0"/>
              <a:t>10/24/2024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86721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496080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574BDDD-E77C-4F65-80AE-A2B49D0566BE}" type="datetimeFigureOut">
              <a:rPr lang="en-US" smtClean="0"/>
              <a:t>10/24/2024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9097-B4E2-4F9F-9CBE-5C04691F4EBF}" type="slidenum">
              <a:rPr lang="en-US" smtClean="0"/>
              <a:t>‹#›</a:t>
            </a:fld>
            <a:endParaRPr lang="en-US"/>
          </a:p>
        </p:txBody>
      </p:sp>
    </p:spTree>
    <p:extLst>
      <p:ext uri="{BB962C8B-B14F-4D97-AF65-F5344CB8AC3E}">
        <p14:creationId xmlns:p14="http://schemas.microsoft.com/office/powerpoint/2010/main" val="19976434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C0-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E574BDDD-E77C-4F65-80AE-A2B49D0566BE}" type="datetimeFigureOut">
              <a:rPr lang="en-US" smtClean="0"/>
              <a:t>10/24/2024</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C689097-B4E2-4F9F-9CBE-5C04691F4EBF}" type="slidenum">
              <a:rPr lang="en-US" smtClean="0"/>
              <a:t>‹#›</a:t>
            </a:fld>
            <a:endParaRPr lang="en-US"/>
          </a:p>
        </p:txBody>
      </p:sp>
    </p:spTree>
    <p:extLst>
      <p:ext uri="{BB962C8B-B14F-4D97-AF65-F5344CB8AC3E}">
        <p14:creationId xmlns:p14="http://schemas.microsoft.com/office/powerpoint/2010/main" val="412590845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8198B-61B4-490F-AA97-99CFA2CF3622}"/>
              </a:ext>
            </a:extLst>
          </p:cNvPr>
          <p:cNvSpPr>
            <a:spLocks noGrp="1"/>
          </p:cNvSpPr>
          <p:nvPr>
            <p:ph type="ctrTitle"/>
          </p:nvPr>
        </p:nvSpPr>
        <p:spPr/>
        <p:txBody>
          <a:bodyPr>
            <a:normAutofit fontScale="90000"/>
          </a:bodyPr>
          <a:lstStyle/>
          <a:p>
            <a:r>
              <a:rPr lang="en-US" sz="6000" b="1" dirty="0">
                <a:latin typeface="+mn-lt"/>
              </a:rPr>
              <a:t>ECT315</a:t>
            </a:r>
            <a:br>
              <a:rPr lang="en-US" sz="6000" b="1" dirty="0">
                <a:latin typeface="+mn-lt"/>
              </a:rPr>
            </a:br>
            <a:r>
              <a:rPr lang="en-US" sz="6000" b="1" dirty="0">
                <a:latin typeface="+mn-lt"/>
              </a:rPr>
              <a:t>Module 6-7-8</a:t>
            </a:r>
            <a:br>
              <a:rPr lang="en-US" sz="6000" b="1" dirty="0">
                <a:latin typeface="+mn-lt"/>
              </a:rPr>
            </a:br>
            <a:endParaRPr lang="en-US" dirty="0"/>
          </a:p>
        </p:txBody>
      </p:sp>
      <p:sp>
        <p:nvSpPr>
          <p:cNvPr id="3" name="Subtitle 2">
            <a:extLst>
              <a:ext uri="{FF2B5EF4-FFF2-40B4-BE49-F238E27FC236}">
                <a16:creationId xmlns:a16="http://schemas.microsoft.com/office/drawing/2014/main" id="{96B87C98-6E1F-4B38-91BE-8941A7E9C93B}"/>
              </a:ext>
            </a:extLst>
          </p:cNvPr>
          <p:cNvSpPr>
            <a:spLocks noGrp="1"/>
          </p:cNvSpPr>
          <p:nvPr>
            <p:ph type="subTitle" idx="1"/>
          </p:nvPr>
        </p:nvSpPr>
        <p:spPr>
          <a:xfrm>
            <a:off x="1523999" y="3602037"/>
            <a:ext cx="9644743" cy="2133599"/>
          </a:xfrm>
        </p:spPr>
        <p:txBody>
          <a:bodyPr>
            <a:noAutofit/>
          </a:bodyPr>
          <a:lstStyle/>
          <a:p>
            <a:pPr marL="0" marR="0" algn="ctr">
              <a:lnSpc>
                <a:spcPct val="100000"/>
              </a:lnSpc>
              <a:spcBef>
                <a:spcPts val="0"/>
              </a:spcBef>
              <a:spcAft>
                <a:spcPts val="60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IoT Factory environment monitoring system</a:t>
            </a:r>
            <a:r>
              <a:rPr lang="en-US" sz="3200" b="1" kern="1800" dirty="0">
                <a:effectLst/>
                <a:latin typeface="Calibri" panose="020F0502020204030204" pitchFamily="34" charset="0"/>
                <a:ea typeface="Calibri" panose="020F0502020204030204" pitchFamily="34" charset="0"/>
                <a:cs typeface="Times New Roman" panose="02020603050405020304" pitchFamily="18" charset="0"/>
              </a:rPr>
              <a:t> Using TinkerCad, MATLAB and </a:t>
            </a:r>
            <a:r>
              <a:rPr lang="en-US" sz="3200" b="1" kern="1800" dirty="0" err="1">
                <a:effectLst/>
                <a:latin typeface="Calibri" panose="020F0502020204030204" pitchFamily="34" charset="0"/>
                <a:ea typeface="Calibri" panose="020F0502020204030204" pitchFamily="34" charset="0"/>
                <a:cs typeface="Times New Roman" panose="02020603050405020304" pitchFamily="18" charset="0"/>
              </a:rPr>
              <a:t>ThingSpeak</a:t>
            </a:r>
            <a:endParaRPr lang="en-US" sz="3200" b="1" kern="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0000"/>
              </a:lnSpc>
              <a:spcBef>
                <a:spcPts val="0"/>
              </a:spcBef>
              <a:spcAft>
                <a:spcPts val="600"/>
              </a:spcAft>
            </a:pPr>
            <a:r>
              <a:rPr lang="en-US" sz="3200" b="1" kern="1800" dirty="0">
                <a:latin typeface="Calibri" panose="020F0502020204030204" pitchFamily="34" charset="0"/>
                <a:ea typeface="Calibri" panose="020F0502020204030204" pitchFamily="34" charset="0"/>
                <a:cs typeface="Times New Roman" panose="02020603050405020304" pitchFamily="18" charset="0"/>
              </a:rPr>
              <a:t>Student Name: Taylor Muse</a:t>
            </a:r>
          </a:p>
          <a:p>
            <a:pPr marL="0" marR="0" algn="ctr">
              <a:lnSpc>
                <a:spcPct val="100000"/>
              </a:lnSpc>
              <a:spcBef>
                <a:spcPts val="0"/>
              </a:spcBef>
              <a:spcAft>
                <a:spcPts val="600"/>
              </a:spcAft>
            </a:pPr>
            <a:r>
              <a:rPr lang="en-US" sz="3200" b="1" kern="1800" dirty="0">
                <a:effectLst/>
                <a:latin typeface="Calibri" panose="020F0502020204030204" pitchFamily="34" charset="0"/>
                <a:ea typeface="Calibri" panose="020F0502020204030204" pitchFamily="34" charset="0"/>
                <a:cs typeface="Times New Roman" panose="02020603050405020304" pitchFamily="18" charset="0"/>
              </a:rPr>
              <a:t>Session:10742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3752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1387" y="467835"/>
            <a:ext cx="11471878" cy="633177"/>
          </a:xfrm>
          <a:ln>
            <a:solidFill>
              <a:schemeClr val="tx1"/>
            </a:solidFill>
          </a:ln>
        </p:spPr>
        <p:txBody>
          <a:bodyPr anchor="ctr">
            <a:noAutofit/>
          </a:bodyPr>
          <a:lstStyle/>
          <a:p>
            <a:pPr marR="0" lvl="0" algn="ctr">
              <a:spcBef>
                <a:spcPts val="0"/>
              </a:spcBef>
              <a:spcAft>
                <a:spcPts val="0"/>
              </a:spcAft>
            </a:pPr>
            <a:r>
              <a:rPr lang="en-US" sz="2800" dirty="0">
                <a:latin typeface="Times New Roman" panose="02020603050405020304" pitchFamily="18" charset="0"/>
                <a:ea typeface="Calibri" panose="020F0502020204030204" pitchFamily="34" charset="0"/>
              </a:rPr>
              <a:t>Screenshot of the Completed </a:t>
            </a:r>
            <a:r>
              <a:rPr lang="en-US" sz="2800" dirty="0" err="1">
                <a:latin typeface="Times New Roman" panose="02020603050405020304" pitchFamily="18" charset="0"/>
                <a:ea typeface="Calibri" panose="020F0502020204030204" pitchFamily="34" charset="0"/>
              </a:rPr>
              <a:t>ThingSpeak</a:t>
            </a:r>
            <a:r>
              <a:rPr lang="en-US" sz="2800" dirty="0">
                <a:latin typeface="Times New Roman" panose="02020603050405020304" pitchFamily="18" charset="0"/>
                <a:ea typeface="Calibri" panose="020F0502020204030204" pitchFamily="34" charset="0"/>
              </a:rPr>
              <a:t> dashboard </a:t>
            </a:r>
            <a:r>
              <a:rPr lang="en-US" sz="2800" b="1" dirty="0">
                <a:latin typeface="Times New Roman" panose="02020603050405020304" pitchFamily="18" charset="0"/>
                <a:ea typeface="Calibri" panose="020F0502020204030204" pitchFamily="34" charset="0"/>
              </a:rPr>
              <a:t>Before Sending Data </a:t>
            </a:r>
            <a:endParaRPr lang="en-US" sz="2800" dirty="0">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93321DDF-1BCC-74EE-2C5E-553622D265FE}"/>
              </a:ext>
            </a:extLst>
          </p:cNvPr>
          <p:cNvPicPr>
            <a:picLocks noChangeAspect="1"/>
          </p:cNvPicPr>
          <p:nvPr/>
        </p:nvPicPr>
        <p:blipFill>
          <a:blip r:embed="rId2"/>
          <a:stretch>
            <a:fillRect/>
          </a:stretch>
        </p:blipFill>
        <p:spPr>
          <a:xfrm>
            <a:off x="2323950" y="1183640"/>
            <a:ext cx="6700820" cy="5562600"/>
          </a:xfrm>
          <a:prstGeom prst="rect">
            <a:avLst/>
          </a:prstGeom>
        </p:spPr>
      </p:pic>
    </p:spTree>
    <p:extLst>
      <p:ext uri="{BB962C8B-B14F-4D97-AF65-F5344CB8AC3E}">
        <p14:creationId xmlns:p14="http://schemas.microsoft.com/office/powerpoint/2010/main" val="435738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1388" y="271891"/>
            <a:ext cx="11630498" cy="1370297"/>
          </a:xfrm>
          <a:ln>
            <a:solidFill>
              <a:schemeClr val="tx1"/>
            </a:solidFill>
          </a:ln>
        </p:spPr>
        <p:txBody>
          <a:bodyPr anchor="ctr">
            <a:noAutofit/>
          </a:bodyPr>
          <a:lstStyle/>
          <a:p>
            <a:pPr marR="0" lvl="0" algn="ctr" rtl="0">
              <a:lnSpc>
                <a:spcPct val="107000"/>
              </a:lnSpc>
              <a:spcBef>
                <a:spcPts val="0"/>
              </a:spcBef>
              <a:spcAft>
                <a:spcPts val="0"/>
              </a:spcAft>
              <a:buSzPts val="1200"/>
            </a:pPr>
            <a:r>
              <a:rPr lang="en-US" sz="2800" dirty="0">
                <a:effectLst/>
                <a:latin typeface="Times New Roman" panose="02020603050405020304" pitchFamily="18" charset="0"/>
                <a:ea typeface="Calibri" panose="020F0502020204030204" pitchFamily="34" charset="0"/>
              </a:rPr>
              <a:t>Screenshot of ThingSpeak dashboard Showing plots after all data has been Sent </a:t>
            </a:r>
            <a:endParaRPr lang="en-US" sz="2400" b="1" i="1" dirty="0">
              <a:effectLst/>
              <a:latin typeface="+mn-lt"/>
              <a:ea typeface="Calibri" panose="020F050202020403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70EF6970-F0D4-D2DA-345F-453B7BD2E8C0}"/>
              </a:ext>
            </a:extLst>
          </p:cNvPr>
          <p:cNvPicPr>
            <a:picLocks noChangeAspect="1"/>
          </p:cNvPicPr>
          <p:nvPr/>
        </p:nvPicPr>
        <p:blipFill>
          <a:blip r:embed="rId2"/>
          <a:stretch>
            <a:fillRect/>
          </a:stretch>
        </p:blipFill>
        <p:spPr>
          <a:xfrm>
            <a:off x="2356915" y="1689576"/>
            <a:ext cx="7478169" cy="4896533"/>
          </a:xfrm>
          <a:prstGeom prst="rect">
            <a:avLst/>
          </a:prstGeom>
        </p:spPr>
      </p:pic>
    </p:spTree>
    <p:extLst>
      <p:ext uri="{BB962C8B-B14F-4D97-AF65-F5344CB8AC3E}">
        <p14:creationId xmlns:p14="http://schemas.microsoft.com/office/powerpoint/2010/main" val="1849142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39907-A41D-3AC5-2C28-F067C8DAD68C}"/>
              </a:ext>
            </a:extLst>
          </p:cNvPr>
          <p:cNvSpPr>
            <a:spLocks noGrp="1"/>
          </p:cNvSpPr>
          <p:nvPr>
            <p:ph type="title"/>
          </p:nvPr>
        </p:nvSpPr>
        <p:spPr/>
        <p:txBody>
          <a:bodyPr/>
          <a:lstStyle/>
          <a:p>
            <a:r>
              <a:rPr lang="en-US" dirty="0"/>
              <a:t>MATLAB</a:t>
            </a:r>
          </a:p>
        </p:txBody>
      </p:sp>
      <p:sp>
        <p:nvSpPr>
          <p:cNvPr id="4" name="Text Placeholder 3">
            <a:extLst>
              <a:ext uri="{FF2B5EF4-FFF2-40B4-BE49-F238E27FC236}">
                <a16:creationId xmlns:a16="http://schemas.microsoft.com/office/drawing/2014/main" id="{C9F11ED6-305E-1F6C-7363-24F70EAFD43C}"/>
              </a:ext>
            </a:extLst>
          </p:cNvPr>
          <p:cNvSpPr>
            <a:spLocks noGrp="1"/>
          </p:cNvSpPr>
          <p:nvPr>
            <p:ph type="body" sz="half" idx="2"/>
          </p:nvPr>
        </p:nvSpPr>
        <p:spPr/>
        <p:txBody>
          <a:bodyPr/>
          <a:lstStyle/>
          <a:p>
            <a:r>
              <a:rPr lang="en-US" dirty="0"/>
              <a:t>Using the MATLAB software to send the data to </a:t>
            </a:r>
            <a:r>
              <a:rPr lang="en-US" dirty="0" err="1"/>
              <a:t>Thingspeak</a:t>
            </a:r>
            <a:r>
              <a:rPr lang="en-US" dirty="0"/>
              <a:t> will also create a plot from MATLAB showing the combined sensors as the simulation was ran. This is a good representation of both data sets for comparison and to develop conclusions in real world application as to what might have caused an event. </a:t>
            </a:r>
          </a:p>
        </p:txBody>
      </p:sp>
      <p:sp>
        <p:nvSpPr>
          <p:cNvPr id="5" name="AutoShape 2" descr="Matlab - MATLAB Software Logo - CleanPNG / KissPNG">
            <a:extLst>
              <a:ext uri="{FF2B5EF4-FFF2-40B4-BE49-F238E27FC236}">
                <a16:creationId xmlns:a16="http://schemas.microsoft.com/office/drawing/2014/main" id="{4F94F7C3-B1D4-C591-8779-79A27B5B2539}"/>
              </a:ext>
            </a:extLst>
          </p:cNvPr>
          <p:cNvSpPr>
            <a:spLocks noChangeAspect="1" noChangeArrowheads="1"/>
          </p:cNvSpPr>
          <p:nvPr/>
        </p:nvSpPr>
        <p:spPr bwMode="auto">
          <a:xfrm>
            <a:off x="5943599" y="1597325"/>
            <a:ext cx="1984075" cy="19840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0458BB2-F81B-1587-F525-22ED65315621}"/>
              </a:ext>
            </a:extLst>
          </p:cNvPr>
          <p:cNvPicPr>
            <a:picLocks noChangeAspect="1"/>
          </p:cNvPicPr>
          <p:nvPr/>
        </p:nvPicPr>
        <p:blipFill>
          <a:blip r:embed="rId2"/>
          <a:stretch>
            <a:fillRect/>
          </a:stretch>
        </p:blipFill>
        <p:spPr>
          <a:xfrm>
            <a:off x="7488200" y="2225614"/>
            <a:ext cx="4324237" cy="3171107"/>
          </a:xfrm>
          <a:prstGeom prst="rect">
            <a:avLst/>
          </a:prstGeom>
        </p:spPr>
      </p:pic>
    </p:spTree>
    <p:extLst>
      <p:ext uri="{BB962C8B-B14F-4D97-AF65-F5344CB8AC3E}">
        <p14:creationId xmlns:p14="http://schemas.microsoft.com/office/powerpoint/2010/main" val="24801959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1388" y="467835"/>
            <a:ext cx="11471877" cy="782468"/>
          </a:xfrm>
          <a:ln>
            <a:solidFill>
              <a:schemeClr val="tx1"/>
            </a:solidFill>
          </a:ln>
        </p:spPr>
        <p:txBody>
          <a:bodyPr anchor="ctr">
            <a:noAutofit/>
          </a:bodyPr>
          <a:lstStyle/>
          <a:p>
            <a:pPr marR="0" lvl="0" algn="ctr" rtl="0">
              <a:lnSpc>
                <a:spcPct val="107000"/>
              </a:lnSpc>
              <a:spcBef>
                <a:spcPts val="0"/>
              </a:spcBef>
              <a:spcAft>
                <a:spcPts val="0"/>
              </a:spcAft>
              <a:buSzPts val="1200"/>
            </a:pPr>
            <a:r>
              <a:rPr lang="en-US" dirty="0">
                <a:effectLst/>
                <a:latin typeface="Times New Roman" panose="02020603050405020304" pitchFamily="18" charset="0"/>
                <a:ea typeface="Calibri" panose="020F0502020204030204" pitchFamily="34" charset="0"/>
              </a:rPr>
              <a:t>Screenshot of MATLAB Plot of the collected Data</a:t>
            </a:r>
            <a:endParaRPr lang="en-US" b="1" dirty="0">
              <a:effectLst/>
              <a:latin typeface="+mn-lt"/>
              <a:ea typeface="Calibri" panose="020F050202020403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584B33CC-6640-AE5F-91F3-4F51BAECD368}"/>
              </a:ext>
            </a:extLst>
          </p:cNvPr>
          <p:cNvPicPr>
            <a:picLocks noChangeAspect="1"/>
          </p:cNvPicPr>
          <p:nvPr/>
        </p:nvPicPr>
        <p:blipFill>
          <a:blip r:embed="rId2"/>
          <a:stretch>
            <a:fillRect/>
          </a:stretch>
        </p:blipFill>
        <p:spPr>
          <a:xfrm>
            <a:off x="3500075" y="1596702"/>
            <a:ext cx="5191850" cy="4629796"/>
          </a:xfrm>
          <a:prstGeom prst="rect">
            <a:avLst/>
          </a:prstGeom>
        </p:spPr>
      </p:pic>
      <p:sp>
        <p:nvSpPr>
          <p:cNvPr id="3" name="TextBox 2">
            <a:extLst>
              <a:ext uri="{FF2B5EF4-FFF2-40B4-BE49-F238E27FC236}">
                <a16:creationId xmlns:a16="http://schemas.microsoft.com/office/drawing/2014/main" id="{94BF7F27-52BF-324E-1CCC-FF0E13F80193}"/>
              </a:ext>
            </a:extLst>
          </p:cNvPr>
          <p:cNvSpPr txBox="1"/>
          <p:nvPr/>
        </p:nvSpPr>
        <p:spPr>
          <a:xfrm>
            <a:off x="6593305" y="3260558"/>
            <a:ext cx="641684" cy="230832"/>
          </a:xfrm>
          <a:prstGeom prst="rect">
            <a:avLst/>
          </a:prstGeom>
          <a:noFill/>
        </p:spPr>
        <p:txBody>
          <a:bodyPr wrap="square" rtlCol="0">
            <a:spAutoFit/>
          </a:bodyPr>
          <a:lstStyle/>
          <a:p>
            <a:r>
              <a:rPr lang="en-US" sz="900" dirty="0">
                <a:solidFill>
                  <a:schemeClr val="bg1"/>
                </a:solidFill>
              </a:rPr>
              <a:t>Gas LVL</a:t>
            </a:r>
          </a:p>
        </p:txBody>
      </p:sp>
      <p:sp>
        <p:nvSpPr>
          <p:cNvPr id="4" name="TextBox 3">
            <a:extLst>
              <a:ext uri="{FF2B5EF4-FFF2-40B4-BE49-F238E27FC236}">
                <a16:creationId xmlns:a16="http://schemas.microsoft.com/office/drawing/2014/main" id="{26286CA9-60F1-59E6-0DA3-33AB2E8B2780}"/>
              </a:ext>
            </a:extLst>
          </p:cNvPr>
          <p:cNvSpPr txBox="1"/>
          <p:nvPr/>
        </p:nvSpPr>
        <p:spPr>
          <a:xfrm>
            <a:off x="5021179" y="4162926"/>
            <a:ext cx="569495" cy="230832"/>
          </a:xfrm>
          <a:prstGeom prst="rect">
            <a:avLst/>
          </a:prstGeom>
          <a:noFill/>
        </p:spPr>
        <p:txBody>
          <a:bodyPr wrap="square" rtlCol="0">
            <a:spAutoFit/>
          </a:bodyPr>
          <a:lstStyle/>
          <a:p>
            <a:r>
              <a:rPr lang="en-US" sz="900" dirty="0">
                <a:solidFill>
                  <a:schemeClr val="bg1"/>
                </a:solidFill>
              </a:rPr>
              <a:t>Temp</a:t>
            </a:r>
          </a:p>
        </p:txBody>
      </p:sp>
      <p:sp>
        <p:nvSpPr>
          <p:cNvPr id="5" name="TextBox 4">
            <a:extLst>
              <a:ext uri="{FF2B5EF4-FFF2-40B4-BE49-F238E27FC236}">
                <a16:creationId xmlns:a16="http://schemas.microsoft.com/office/drawing/2014/main" id="{A8164E0B-9DED-02FA-3CA6-7FA737FFE60F}"/>
              </a:ext>
            </a:extLst>
          </p:cNvPr>
          <p:cNvSpPr txBox="1"/>
          <p:nvPr/>
        </p:nvSpPr>
        <p:spPr>
          <a:xfrm>
            <a:off x="4788568" y="6280484"/>
            <a:ext cx="2446421" cy="369332"/>
          </a:xfrm>
          <a:prstGeom prst="rect">
            <a:avLst/>
          </a:prstGeom>
          <a:noFill/>
        </p:spPr>
        <p:txBody>
          <a:bodyPr wrap="square" rtlCol="0">
            <a:spAutoFit/>
          </a:bodyPr>
          <a:lstStyle/>
          <a:p>
            <a:r>
              <a:rPr lang="en-US" dirty="0"/>
              <a:t>Time (seconds) </a:t>
            </a:r>
          </a:p>
        </p:txBody>
      </p:sp>
      <p:sp>
        <p:nvSpPr>
          <p:cNvPr id="6" name="TextBox 5">
            <a:extLst>
              <a:ext uri="{FF2B5EF4-FFF2-40B4-BE49-F238E27FC236}">
                <a16:creationId xmlns:a16="http://schemas.microsoft.com/office/drawing/2014/main" id="{49C97803-1FB0-835D-2F79-E9BBBEF3634B}"/>
              </a:ext>
            </a:extLst>
          </p:cNvPr>
          <p:cNvSpPr txBox="1"/>
          <p:nvPr/>
        </p:nvSpPr>
        <p:spPr>
          <a:xfrm rot="16200000">
            <a:off x="2092858" y="3617949"/>
            <a:ext cx="2263209" cy="369332"/>
          </a:xfrm>
          <a:prstGeom prst="rect">
            <a:avLst/>
          </a:prstGeom>
          <a:noFill/>
        </p:spPr>
        <p:txBody>
          <a:bodyPr wrap="square" rtlCol="0">
            <a:spAutoFit/>
          </a:bodyPr>
          <a:lstStyle/>
          <a:p>
            <a:r>
              <a:rPr lang="en-US" dirty="0"/>
              <a:t>Sensor reading</a:t>
            </a:r>
          </a:p>
        </p:txBody>
      </p:sp>
    </p:spTree>
    <p:extLst>
      <p:ext uri="{BB962C8B-B14F-4D97-AF65-F5344CB8AC3E}">
        <p14:creationId xmlns:p14="http://schemas.microsoft.com/office/powerpoint/2010/main" val="24971754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E2DF3A-DD3F-C0AB-BAA4-3B4A35BE84C0}"/>
              </a:ext>
            </a:extLst>
          </p:cNvPr>
          <p:cNvSpPr>
            <a:spLocks noGrp="1"/>
          </p:cNvSpPr>
          <p:nvPr>
            <p:ph type="title"/>
          </p:nvPr>
        </p:nvSpPr>
        <p:spPr/>
        <p:txBody>
          <a:bodyPr/>
          <a:lstStyle/>
          <a:p>
            <a:r>
              <a:rPr lang="en-US" dirty="0"/>
              <a:t>Challenges overcome</a:t>
            </a:r>
          </a:p>
        </p:txBody>
      </p:sp>
      <p:sp>
        <p:nvSpPr>
          <p:cNvPr id="4" name="Text Placeholder 3">
            <a:extLst>
              <a:ext uri="{FF2B5EF4-FFF2-40B4-BE49-F238E27FC236}">
                <a16:creationId xmlns:a16="http://schemas.microsoft.com/office/drawing/2014/main" id="{86BB77EB-FF1B-FD91-7D82-751A06A097A4}"/>
              </a:ext>
            </a:extLst>
          </p:cNvPr>
          <p:cNvSpPr>
            <a:spLocks noGrp="1"/>
          </p:cNvSpPr>
          <p:nvPr>
            <p:ph type="body" sz="half" idx="2"/>
          </p:nvPr>
        </p:nvSpPr>
        <p:spPr/>
        <p:txBody>
          <a:bodyPr/>
          <a:lstStyle/>
          <a:p>
            <a:r>
              <a:rPr lang="en-US" dirty="0"/>
              <a:t>One of the biggest challenges I faced with this project was using the functions of </a:t>
            </a:r>
            <a:r>
              <a:rPr lang="en-US" dirty="0" err="1"/>
              <a:t>TinkerCAD</a:t>
            </a:r>
            <a:r>
              <a:rPr lang="en-US" dirty="0"/>
              <a:t>, it took me a while to figure out how to use the smoke function for the sensor. After I figured out how to use the feature, I had to run the test four times to get a good display of collected data to demonstrate the </a:t>
            </a:r>
            <a:r>
              <a:rPr lang="en-US" dirty="0" err="1"/>
              <a:t>Thingspeak</a:t>
            </a:r>
            <a:r>
              <a:rPr lang="en-US" dirty="0"/>
              <a:t> functionality well. </a:t>
            </a:r>
          </a:p>
        </p:txBody>
      </p:sp>
    </p:spTree>
    <p:extLst>
      <p:ext uri="{BB962C8B-B14F-4D97-AF65-F5344CB8AC3E}">
        <p14:creationId xmlns:p14="http://schemas.microsoft.com/office/powerpoint/2010/main" val="909456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162B6-A8D6-2BA9-5C9C-4D4E83DC34C2}"/>
              </a:ext>
            </a:extLst>
          </p:cNvPr>
          <p:cNvSpPr>
            <a:spLocks noGrp="1"/>
          </p:cNvSpPr>
          <p:nvPr>
            <p:ph type="title"/>
          </p:nvPr>
        </p:nvSpPr>
        <p:spPr/>
        <p:txBody>
          <a:bodyPr/>
          <a:lstStyle/>
          <a:p>
            <a:r>
              <a:rPr lang="en-US" dirty="0"/>
              <a:t>Career skills</a:t>
            </a:r>
          </a:p>
        </p:txBody>
      </p:sp>
      <p:sp>
        <p:nvSpPr>
          <p:cNvPr id="4" name="Text Placeholder 3">
            <a:extLst>
              <a:ext uri="{FF2B5EF4-FFF2-40B4-BE49-F238E27FC236}">
                <a16:creationId xmlns:a16="http://schemas.microsoft.com/office/drawing/2014/main" id="{B1D29E09-A6F2-792D-25C7-816D36C92C43}"/>
              </a:ext>
            </a:extLst>
          </p:cNvPr>
          <p:cNvSpPr>
            <a:spLocks noGrp="1"/>
          </p:cNvSpPr>
          <p:nvPr>
            <p:ph type="body" sz="half" idx="2"/>
          </p:nvPr>
        </p:nvSpPr>
        <p:spPr/>
        <p:txBody>
          <a:bodyPr/>
          <a:lstStyle/>
          <a:p>
            <a:r>
              <a:rPr lang="en-US" dirty="0"/>
              <a:t>-</a:t>
            </a:r>
            <a:r>
              <a:rPr lang="en-US" dirty="0" err="1"/>
              <a:t>MatLab</a:t>
            </a:r>
            <a:r>
              <a:rPr lang="en-US" dirty="0"/>
              <a:t> proficiency</a:t>
            </a:r>
          </a:p>
          <a:p>
            <a:r>
              <a:rPr lang="en-US" dirty="0"/>
              <a:t>-</a:t>
            </a:r>
            <a:r>
              <a:rPr lang="en-US" dirty="0" err="1"/>
              <a:t>Thingspeak</a:t>
            </a:r>
            <a:r>
              <a:rPr lang="en-US" dirty="0"/>
              <a:t> functionality</a:t>
            </a:r>
          </a:p>
          <a:p>
            <a:r>
              <a:rPr lang="en-US" dirty="0"/>
              <a:t>-</a:t>
            </a:r>
            <a:r>
              <a:rPr lang="en-US" dirty="0" err="1"/>
              <a:t>TinkerCAD</a:t>
            </a:r>
            <a:r>
              <a:rPr lang="en-US" dirty="0"/>
              <a:t> demonstrations</a:t>
            </a:r>
          </a:p>
          <a:p>
            <a:r>
              <a:rPr lang="en-US" dirty="0"/>
              <a:t>-C++ coding experience</a:t>
            </a:r>
          </a:p>
          <a:p>
            <a:endParaRPr lang="en-US" dirty="0"/>
          </a:p>
        </p:txBody>
      </p:sp>
    </p:spTree>
    <p:extLst>
      <p:ext uri="{BB962C8B-B14F-4D97-AF65-F5344CB8AC3E}">
        <p14:creationId xmlns:p14="http://schemas.microsoft.com/office/powerpoint/2010/main" val="40851696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BB539E-F934-C788-F895-B9680D2A055A}"/>
              </a:ext>
            </a:extLst>
          </p:cNvPr>
          <p:cNvSpPr>
            <a:spLocks noGrp="1"/>
          </p:cNvSpPr>
          <p:nvPr>
            <p:ph type="title"/>
          </p:nvPr>
        </p:nvSpPr>
        <p:spPr/>
        <p:txBody>
          <a:bodyPr/>
          <a:lstStyle/>
          <a:p>
            <a:r>
              <a:rPr lang="en-US" dirty="0"/>
              <a:t>Conclusion</a:t>
            </a:r>
          </a:p>
        </p:txBody>
      </p:sp>
      <p:sp>
        <p:nvSpPr>
          <p:cNvPr id="4" name="Text Placeholder 3">
            <a:extLst>
              <a:ext uri="{FF2B5EF4-FFF2-40B4-BE49-F238E27FC236}">
                <a16:creationId xmlns:a16="http://schemas.microsoft.com/office/drawing/2014/main" id="{C8B82677-9E4B-09E8-A93F-CABDEFA39B10}"/>
              </a:ext>
            </a:extLst>
          </p:cNvPr>
          <p:cNvSpPr>
            <a:spLocks noGrp="1"/>
          </p:cNvSpPr>
          <p:nvPr>
            <p:ph type="body" sz="half" idx="2"/>
          </p:nvPr>
        </p:nvSpPr>
        <p:spPr/>
        <p:txBody>
          <a:bodyPr/>
          <a:lstStyle/>
          <a:p>
            <a:r>
              <a:rPr lang="en-US" dirty="0"/>
              <a:t>This project was very interesting, and I feel I was able to demonstrate all the principles that were learned throughout the class. From building the circuit and writing the code in </a:t>
            </a:r>
            <a:r>
              <a:rPr lang="en-US" dirty="0" err="1"/>
              <a:t>TinkerCAD</a:t>
            </a:r>
            <a:r>
              <a:rPr lang="en-US" dirty="0"/>
              <a:t> to collecting the data and linking MATLAB and </a:t>
            </a:r>
            <a:r>
              <a:rPr lang="en-US" dirty="0" err="1"/>
              <a:t>Thingspeak</a:t>
            </a:r>
            <a:r>
              <a:rPr lang="en-US" dirty="0"/>
              <a:t> to create a dashboard to monitor the system status. This project closed the loop on my understanding of how Industrial IoT systems will not only read the data but also transmit that data to other systems for evaluation and to be displayed for users and technicians. All of which will aide in troubleshooting and process improvement. </a:t>
            </a:r>
          </a:p>
        </p:txBody>
      </p:sp>
    </p:spTree>
    <p:extLst>
      <p:ext uri="{BB962C8B-B14F-4D97-AF65-F5344CB8AC3E}">
        <p14:creationId xmlns:p14="http://schemas.microsoft.com/office/powerpoint/2010/main" val="14573060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7E22B-7BCB-4992-85CF-CCAF15D9C7BB}"/>
              </a:ext>
            </a:extLst>
          </p:cNvPr>
          <p:cNvSpPr>
            <a:spLocks noGrp="1"/>
          </p:cNvSpPr>
          <p:nvPr>
            <p:ph type="title"/>
          </p:nvPr>
        </p:nvSpPr>
        <p:spPr/>
        <p:txBody>
          <a:bodyPr>
            <a:normAutofit/>
          </a:bodyPr>
          <a:lstStyle/>
          <a:p>
            <a:pPr algn="ctr"/>
            <a:r>
              <a:rPr lang="en-US" sz="4000" b="1" dirty="0"/>
              <a:t>Final Project due Saturday of Week 8</a:t>
            </a:r>
          </a:p>
        </p:txBody>
      </p:sp>
      <p:sp>
        <p:nvSpPr>
          <p:cNvPr id="5" name="Content Placeholder 4">
            <a:extLst>
              <a:ext uri="{FF2B5EF4-FFF2-40B4-BE49-F238E27FC236}">
                <a16:creationId xmlns:a16="http://schemas.microsoft.com/office/drawing/2014/main" id="{F34371CC-6A53-4C56-9833-CDE82B8EE083}"/>
              </a:ext>
            </a:extLst>
          </p:cNvPr>
          <p:cNvSpPr>
            <a:spLocks noGrp="1"/>
          </p:cNvSpPr>
          <p:nvPr>
            <p:ph idx="1"/>
          </p:nvPr>
        </p:nvSpPr>
        <p:spPr/>
        <p:txBody>
          <a:bodyPr>
            <a:normAutofit/>
          </a:bodyPr>
          <a:lstStyle/>
          <a:p>
            <a:pPr marL="0" indent="0">
              <a:buNone/>
            </a:pPr>
            <a:r>
              <a:rPr lang="en-US" dirty="0"/>
              <a:t>1. This PowerPoint Deliverable is just a component of the Final Project. </a:t>
            </a:r>
          </a:p>
          <a:p>
            <a:pPr marL="0" indent="0">
              <a:buNone/>
            </a:pPr>
            <a:r>
              <a:rPr lang="en-US" dirty="0"/>
              <a:t>2. Your final presentation should explain your project in detail and illustrate all the details. Do not forget to develop slides to transition and explain each stage of the development process and customize your presentation to reflect a professional appearance. </a:t>
            </a:r>
          </a:p>
          <a:p>
            <a:pPr marL="0" indent="0">
              <a:buNone/>
            </a:pPr>
            <a:r>
              <a:rPr lang="en-US" dirty="0"/>
              <a:t>3. You also need to include an </a:t>
            </a:r>
            <a:r>
              <a:rPr lang="en-US" dirty="0">
                <a:solidFill>
                  <a:srgbClr val="FF0000"/>
                </a:solidFill>
              </a:rPr>
              <a:t>introduction slide, conclusion slide, challenges in the project slide</a:t>
            </a:r>
            <a:r>
              <a:rPr lang="en-US" dirty="0"/>
              <a:t>, and </a:t>
            </a:r>
            <a:r>
              <a:rPr lang="en-US" dirty="0">
                <a:solidFill>
                  <a:srgbClr val="FF0000"/>
                </a:solidFill>
              </a:rPr>
              <a:t>career skills obtained </a:t>
            </a:r>
            <a:r>
              <a:rPr lang="en-US" dirty="0"/>
              <a:t>slide. </a:t>
            </a:r>
          </a:p>
          <a:p>
            <a:pPr marL="0" indent="0">
              <a:buNone/>
            </a:pPr>
            <a:r>
              <a:rPr lang="en-US" b="1" dirty="0">
                <a:solidFill>
                  <a:srgbClr val="FF0000"/>
                </a:solidFill>
              </a:rPr>
              <a:t>4. You should have around 15 - 20 slides.</a:t>
            </a:r>
          </a:p>
          <a:p>
            <a:endParaRPr lang="en-US" dirty="0"/>
          </a:p>
          <a:p>
            <a:pPr marL="0" indent="0">
              <a:buNone/>
            </a:pPr>
            <a:endParaRPr lang="en-US" dirty="0"/>
          </a:p>
        </p:txBody>
      </p:sp>
    </p:spTree>
    <p:extLst>
      <p:ext uri="{BB962C8B-B14F-4D97-AF65-F5344CB8AC3E}">
        <p14:creationId xmlns:p14="http://schemas.microsoft.com/office/powerpoint/2010/main" val="26667275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8E48FC25-97BA-4915-B0CE-BBBDFA08388D}"/>
              </a:ext>
            </a:extLst>
          </p:cNvPr>
          <p:cNvGraphicFramePr>
            <a:graphicFrameLocks noGrp="1"/>
          </p:cNvGraphicFramePr>
          <p:nvPr>
            <p:extLst>
              <p:ext uri="{D42A27DB-BD31-4B8C-83A1-F6EECF244321}">
                <p14:modId xmlns:p14="http://schemas.microsoft.com/office/powerpoint/2010/main" val="3546240393"/>
              </p:ext>
            </p:extLst>
          </p:nvPr>
        </p:nvGraphicFramePr>
        <p:xfrm>
          <a:off x="593652" y="554798"/>
          <a:ext cx="11004696" cy="5156072"/>
        </p:xfrm>
        <a:graphic>
          <a:graphicData uri="http://schemas.openxmlformats.org/drawingml/2006/table">
            <a:tbl>
              <a:tblPr firstRow="1" bandRow="1">
                <a:tableStyleId>{5C22544A-7EE6-4342-B048-85BDC9FD1C3A}</a:tableStyleId>
              </a:tblPr>
              <a:tblGrid>
                <a:gridCol w="4265427">
                  <a:extLst>
                    <a:ext uri="{9D8B030D-6E8A-4147-A177-3AD203B41FA5}">
                      <a16:colId xmlns:a16="http://schemas.microsoft.com/office/drawing/2014/main" val="2178752818"/>
                    </a:ext>
                  </a:extLst>
                </a:gridCol>
                <a:gridCol w="5640944">
                  <a:extLst>
                    <a:ext uri="{9D8B030D-6E8A-4147-A177-3AD203B41FA5}">
                      <a16:colId xmlns:a16="http://schemas.microsoft.com/office/drawing/2014/main" val="329787245"/>
                    </a:ext>
                  </a:extLst>
                </a:gridCol>
                <a:gridCol w="1098325">
                  <a:extLst>
                    <a:ext uri="{9D8B030D-6E8A-4147-A177-3AD203B41FA5}">
                      <a16:colId xmlns:a16="http://schemas.microsoft.com/office/drawing/2014/main" val="3104772421"/>
                    </a:ext>
                  </a:extLst>
                </a:gridCol>
              </a:tblGrid>
              <a:tr h="687038">
                <a:tc gridSpan="3">
                  <a:txBody>
                    <a:bodyPr/>
                    <a:lstStyle/>
                    <a:p>
                      <a:pPr marL="0" marR="0" lvl="0" indent="0" algn="ctr">
                        <a:spcBef>
                          <a:spcPts val="0"/>
                        </a:spcBef>
                        <a:spcAft>
                          <a:spcPts val="0"/>
                        </a:spcAft>
                        <a:buFont typeface="Symbol" panose="05050102010706020507" pitchFamily="18" charset="2"/>
                        <a:buNone/>
                      </a:pPr>
                      <a:r>
                        <a:rPr lang="en-US" sz="3200" b="1" dirty="0">
                          <a:latin typeface="+mn-lt"/>
                        </a:rPr>
                        <a:t>Submission Requirements</a:t>
                      </a:r>
                      <a:endParaRPr lang="en-US" sz="3200" dirty="0">
                        <a:effectLst/>
                        <a:latin typeface="Times New Roman" panose="02020603050405020304" pitchFamily="18" charset="0"/>
                        <a:ea typeface="Times New Roman" panose="02020603050405020304" pitchFamily="18" charset="0"/>
                      </a:endParaRPr>
                    </a:p>
                  </a:txBody>
                  <a:tcPr/>
                </a:tc>
                <a:tc hMerge="1">
                  <a:txBody>
                    <a:bodyPr/>
                    <a:lstStyle/>
                    <a:p>
                      <a:endParaRPr lang="en-US" sz="1600" dirty="0"/>
                    </a:p>
                  </a:txBody>
                  <a:tcPr/>
                </a:tc>
                <a:tc hMerge="1">
                  <a:txBody>
                    <a:bodyPr/>
                    <a:lstStyle/>
                    <a:p>
                      <a:endParaRPr lang="en-US" dirty="0"/>
                    </a:p>
                  </a:txBody>
                  <a:tcPr/>
                </a:tc>
                <a:extLst>
                  <a:ext uri="{0D108BD9-81ED-4DB2-BD59-A6C34878D82A}">
                    <a16:rowId xmlns:a16="http://schemas.microsoft.com/office/drawing/2014/main" val="2809044110"/>
                  </a:ext>
                </a:extLst>
              </a:tr>
              <a:tr h="687038">
                <a:tc>
                  <a:txBody>
                    <a:bodyPr/>
                    <a:lstStyle/>
                    <a:p>
                      <a:pPr marL="342900" marR="0" lvl="0" indent="-342900">
                        <a:spcBef>
                          <a:spcPts val="0"/>
                        </a:spcBef>
                        <a:spcAft>
                          <a:spcPts val="0"/>
                        </a:spcAft>
                        <a:buFont typeface="Symbol" panose="05050102010706020507" pitchFamily="18" charset="2"/>
                        <a:buChar char=""/>
                      </a:pPr>
                      <a:r>
                        <a:rPr lang="en-US" sz="1600" dirty="0">
                          <a:latin typeface="+mn-lt"/>
                        </a:rPr>
                        <a:t>Screenshot</a:t>
                      </a:r>
                      <a:r>
                        <a:rPr lang="en-US" sz="1600" dirty="0"/>
                        <a:t> of TinkerCad Constructed Circuit</a:t>
                      </a:r>
                      <a:endParaRPr lang="en-US" sz="1600" dirty="0">
                        <a:effectLst/>
                        <a:latin typeface="Times New Roman" panose="02020603050405020304" pitchFamily="18" charset="0"/>
                        <a:ea typeface="Times New Roman" panose="02020603050405020304" pitchFamily="18" charset="0"/>
                      </a:endParaRPr>
                    </a:p>
                  </a:txBody>
                  <a:tcPr/>
                </a:tc>
                <a:tc>
                  <a:txBody>
                    <a:bodyPr/>
                    <a:lstStyle/>
                    <a:p>
                      <a:r>
                        <a:rPr lang="en-US" sz="1600" dirty="0"/>
                        <a:t>Picture of the circuit with all components</a:t>
                      </a:r>
                    </a:p>
                  </a:txBody>
                  <a:tcPr/>
                </a:tc>
                <a:tc>
                  <a:txBody>
                    <a:bodyPr/>
                    <a:lstStyle/>
                    <a:p>
                      <a:endParaRPr lang="en-US" dirty="0"/>
                    </a:p>
                  </a:txBody>
                  <a:tcPr/>
                </a:tc>
                <a:extLst>
                  <a:ext uri="{0D108BD9-81ED-4DB2-BD59-A6C34878D82A}">
                    <a16:rowId xmlns:a16="http://schemas.microsoft.com/office/drawing/2014/main" val="2945063106"/>
                  </a:ext>
                </a:extLst>
              </a:tr>
              <a:tr h="687038">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mn-lt"/>
                          <a:ea typeface="Calibri" panose="020F0502020204030204" pitchFamily="34" charset="0"/>
                          <a:cs typeface="Arial" panose="020B0604020202020204" pitchFamily="34" charset="0"/>
                        </a:rPr>
                        <a:t>Screenshot of the constructed circuit showing smoke around the Gas sensor</a:t>
                      </a:r>
                      <a:endParaRPr lang="en-US" sz="1600" dirty="0">
                        <a:effectLst/>
                        <a:latin typeface="Times New Roman" panose="02020603050405020304" pitchFamily="18" charset="0"/>
                        <a:ea typeface="Times New Roman" panose="02020603050405020304" pitchFamily="18" charset="0"/>
                      </a:endParaRPr>
                    </a:p>
                  </a:txBody>
                  <a:tcPr/>
                </a:tc>
                <a:tc>
                  <a:txBody>
                    <a:bodyPr/>
                    <a:lstStyle/>
                    <a:p>
                      <a:r>
                        <a:rPr lang="en-US" sz="1600" dirty="0"/>
                        <a:t>Picture of the circuit with all around the Gas sensor </a:t>
                      </a:r>
                      <a:r>
                        <a:rPr lang="en-US" sz="1600" b="1" dirty="0"/>
                        <a:t>while the Simulation is running</a:t>
                      </a:r>
                    </a:p>
                  </a:txBody>
                  <a:tcPr/>
                </a:tc>
                <a:tc>
                  <a:txBody>
                    <a:bodyPr/>
                    <a:lstStyle/>
                    <a:p>
                      <a:endParaRPr lang="en-US" dirty="0"/>
                    </a:p>
                  </a:txBody>
                  <a:tcPr/>
                </a:tc>
                <a:extLst>
                  <a:ext uri="{0D108BD9-81ED-4DB2-BD59-A6C34878D82A}">
                    <a16:rowId xmlns:a16="http://schemas.microsoft.com/office/drawing/2014/main" val="2706450730"/>
                  </a:ext>
                </a:extLst>
              </a:tr>
              <a:tr h="687038">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mn-lt"/>
                          <a:ea typeface="Calibri" panose="020F0502020204030204" pitchFamily="34" charset="0"/>
                          <a:cs typeface="Arial" panose="020B0604020202020204" pitchFamily="34" charset="0"/>
                        </a:rPr>
                        <a:t>Screenshot of the constructed circuit showing </a:t>
                      </a:r>
                      <a:r>
                        <a:rPr lang="en-US" sz="1600" b="1" dirty="0">
                          <a:solidFill>
                            <a:srgbClr val="FF0000"/>
                          </a:solidFill>
                          <a:effectLst/>
                          <a:latin typeface="+mn-lt"/>
                          <a:ea typeface="Calibri" panose="020F0502020204030204" pitchFamily="34" charset="0"/>
                          <a:cs typeface="Arial" panose="020B0604020202020204" pitchFamily="34" charset="0"/>
                        </a:rPr>
                        <a:t>Red</a:t>
                      </a:r>
                      <a:r>
                        <a:rPr lang="en-US" sz="1600" dirty="0">
                          <a:effectLst/>
                          <a:latin typeface="+mn-lt"/>
                          <a:ea typeface="Calibri" panose="020F0502020204030204" pitchFamily="34" charset="0"/>
                          <a:cs typeface="Arial" panose="020B0604020202020204" pitchFamily="34" charset="0"/>
                        </a:rPr>
                        <a:t> Led Is </a:t>
                      </a:r>
                      <a:r>
                        <a:rPr lang="en-US" sz="1600" b="1" dirty="0">
                          <a:effectLst/>
                          <a:latin typeface="+mn-lt"/>
                          <a:ea typeface="Calibri" panose="020F0502020204030204" pitchFamily="34" charset="0"/>
                          <a:cs typeface="Arial" panose="020B0604020202020204" pitchFamily="34" charset="0"/>
                        </a:rPr>
                        <a:t>ON  detecting  Temperature</a:t>
                      </a:r>
                      <a:endParaRPr lang="en-US" sz="1600" dirty="0">
                        <a:effectLst/>
                        <a:latin typeface="Times New Roman" panose="02020603050405020304" pitchFamily="18" charset="0"/>
                        <a:ea typeface="Times New Roman" panose="02020603050405020304" pitchFamily="18" charset="0"/>
                      </a:endParaRPr>
                    </a:p>
                  </a:txBody>
                  <a:tcPr/>
                </a:tc>
                <a:tc>
                  <a:txBody>
                    <a:bodyPr/>
                    <a:lstStyle/>
                    <a:p>
                      <a:r>
                        <a:rPr lang="en-US" sz="1600" dirty="0"/>
                        <a:t>Show Red LED is ON</a:t>
                      </a:r>
                    </a:p>
                  </a:txBody>
                  <a:tcPr/>
                </a:tc>
                <a:tc>
                  <a:txBody>
                    <a:bodyPr/>
                    <a:lstStyle/>
                    <a:p>
                      <a:endParaRPr lang="en-US"/>
                    </a:p>
                  </a:txBody>
                  <a:tcPr/>
                </a:tc>
                <a:extLst>
                  <a:ext uri="{0D108BD9-81ED-4DB2-BD59-A6C34878D82A}">
                    <a16:rowId xmlns:a16="http://schemas.microsoft.com/office/drawing/2014/main" val="899616017"/>
                  </a:ext>
                </a:extLst>
              </a:tr>
              <a:tr h="687038">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Calibri" panose="020F0502020204030204" pitchFamily="34" charset="0"/>
                        </a:rPr>
                        <a:t>Screenshot of the Completed ThingSpeak dashboard </a:t>
                      </a:r>
                      <a:r>
                        <a:rPr lang="en-US" sz="1600" b="1" dirty="0">
                          <a:effectLst/>
                          <a:latin typeface="Times New Roman" panose="02020603050405020304" pitchFamily="18" charset="0"/>
                          <a:ea typeface="Calibri" panose="020F0502020204030204" pitchFamily="34" charset="0"/>
                        </a:rPr>
                        <a:t>Before Sending Data from</a:t>
                      </a:r>
                      <a:endParaRPr lang="en-US" sz="1600" b="1" dirty="0">
                        <a:effectLst/>
                        <a:latin typeface="Times New Roman" panose="02020603050405020304" pitchFamily="18" charset="0"/>
                        <a:ea typeface="Times New Roman" panose="02020603050405020304" pitchFamily="18" charset="0"/>
                      </a:endParaRPr>
                    </a:p>
                  </a:txBody>
                  <a:tcPr/>
                </a:tc>
                <a:tc>
                  <a:txBody>
                    <a:bodyPr/>
                    <a:lstStyle/>
                    <a:p>
                      <a:r>
                        <a:rPr lang="en-US" sz="1600" dirty="0"/>
                        <a:t>Show dashboard with titles and the lamp indicators</a:t>
                      </a:r>
                    </a:p>
                  </a:txBody>
                  <a:tcPr/>
                </a:tc>
                <a:tc>
                  <a:txBody>
                    <a:bodyPr/>
                    <a:lstStyle/>
                    <a:p>
                      <a:endParaRPr lang="en-US"/>
                    </a:p>
                  </a:txBody>
                  <a:tcPr/>
                </a:tc>
                <a:extLst>
                  <a:ext uri="{0D108BD9-81ED-4DB2-BD59-A6C34878D82A}">
                    <a16:rowId xmlns:a16="http://schemas.microsoft.com/office/drawing/2014/main" val="3201181095"/>
                  </a:ext>
                </a:extLst>
              </a:tr>
              <a:tr h="687038">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Calibri" panose="020F0502020204030204" pitchFamily="34" charset="0"/>
                        </a:rPr>
                        <a:t>Screenshot of ThingSpeak dashboard Showing plots after all data has been Sent </a:t>
                      </a:r>
                      <a:br>
                        <a:rPr lang="en-US" sz="1600" dirty="0">
                          <a:effectLst/>
                          <a:latin typeface="Times New Roman" panose="02020603050405020304" pitchFamily="18" charset="0"/>
                          <a:ea typeface="Calibri" panose="020F0502020204030204" pitchFamily="34" charset="0"/>
                        </a:rPr>
                      </a:br>
                      <a:r>
                        <a:rPr lang="en-US" sz="1200" i="1" dirty="0">
                          <a:effectLst/>
                          <a:latin typeface="Times New Roman" panose="02020603050405020304" pitchFamily="18" charset="0"/>
                          <a:ea typeface="Calibri" panose="020F0502020204030204" pitchFamily="34" charset="0"/>
                        </a:rPr>
                        <a:t>(See examples of sample data at the end of the project guide)</a:t>
                      </a:r>
                      <a:endParaRPr lang="en-US" sz="1600" dirty="0">
                        <a:effectLst/>
                        <a:latin typeface="Times New Roman" panose="02020603050405020304" pitchFamily="18" charset="0"/>
                        <a:ea typeface="Times New Roman" panose="02020603050405020304" pitchFamily="18" charset="0"/>
                      </a:endParaRPr>
                    </a:p>
                  </a:txBody>
                  <a:tcPr/>
                </a:tc>
                <a:tc>
                  <a:txBody>
                    <a:bodyPr/>
                    <a:lstStyle/>
                    <a:p>
                      <a:r>
                        <a:rPr lang="en-US" sz="1600" dirty="0"/>
                        <a:t>Show plots of temperature and gas with their lamp indicators</a:t>
                      </a:r>
                    </a:p>
                  </a:txBody>
                  <a:tcPr/>
                </a:tc>
                <a:tc>
                  <a:txBody>
                    <a:bodyPr/>
                    <a:lstStyle/>
                    <a:p>
                      <a:endParaRPr lang="en-US" dirty="0"/>
                    </a:p>
                  </a:txBody>
                  <a:tcPr/>
                </a:tc>
                <a:extLst>
                  <a:ext uri="{0D108BD9-81ED-4DB2-BD59-A6C34878D82A}">
                    <a16:rowId xmlns:a16="http://schemas.microsoft.com/office/drawing/2014/main" val="1665377986"/>
                  </a:ext>
                </a:extLst>
              </a:tr>
              <a:tr h="687038">
                <a:tc>
                  <a:txBody>
                    <a:bodyPr/>
                    <a:lstStyle/>
                    <a:p>
                      <a:pPr marL="342900" marR="0" lvl="0" indent="-342900">
                        <a:spcBef>
                          <a:spcPts val="0"/>
                        </a:spcBef>
                        <a:spcAft>
                          <a:spcPts val="0"/>
                        </a:spcAft>
                        <a:buFont typeface="Symbol" panose="05050102010706020507" pitchFamily="18" charset="2"/>
                        <a:buChar char=""/>
                      </a:pPr>
                      <a:r>
                        <a:rPr lang="en-US" sz="1600" dirty="0">
                          <a:effectLst/>
                          <a:latin typeface="Times New Roman" panose="02020603050405020304" pitchFamily="18" charset="0"/>
                          <a:ea typeface="Calibri" panose="020F0502020204030204" pitchFamily="34" charset="0"/>
                        </a:rPr>
                        <a:t>Screenshot of MATLAB Plot of the collected Data</a:t>
                      </a:r>
                      <a:endParaRPr lang="en-US" sz="1600" dirty="0">
                        <a:effectLst/>
                        <a:latin typeface="Times New Roman" panose="02020603050405020304" pitchFamily="18" charset="0"/>
                        <a:ea typeface="Times New Roman" panose="02020603050405020304" pitchFamily="18" charset="0"/>
                      </a:endParaRPr>
                    </a:p>
                  </a:txBody>
                  <a:tcPr/>
                </a:tc>
                <a:tc>
                  <a:txBody>
                    <a:bodyPr/>
                    <a:lstStyle/>
                    <a:p>
                      <a:r>
                        <a:rPr lang="en-US" sz="1600" dirty="0"/>
                        <a:t>Data plotted on MATLAB should look like the ThingSpeak plots. This confirms data sent with no errors   </a:t>
                      </a:r>
                    </a:p>
                  </a:txBody>
                  <a:tcPr/>
                </a:tc>
                <a:tc>
                  <a:txBody>
                    <a:bodyPr/>
                    <a:lstStyle/>
                    <a:p>
                      <a:endParaRPr lang="en-US" dirty="0"/>
                    </a:p>
                  </a:txBody>
                  <a:tcPr/>
                </a:tc>
                <a:extLst>
                  <a:ext uri="{0D108BD9-81ED-4DB2-BD59-A6C34878D82A}">
                    <a16:rowId xmlns:a16="http://schemas.microsoft.com/office/drawing/2014/main" val="2210335971"/>
                  </a:ext>
                </a:extLst>
              </a:tr>
            </a:tbl>
          </a:graphicData>
        </a:graphic>
      </p:graphicFrame>
    </p:spTree>
    <p:extLst>
      <p:ext uri="{BB962C8B-B14F-4D97-AF65-F5344CB8AC3E}">
        <p14:creationId xmlns:p14="http://schemas.microsoft.com/office/powerpoint/2010/main" val="2585119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96A60-9AEB-67E5-58CC-5BAEEA24112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37C15F33-9CF8-1422-2EB6-95F72E858A07}"/>
              </a:ext>
            </a:extLst>
          </p:cNvPr>
          <p:cNvSpPr>
            <a:spLocks noGrp="1"/>
          </p:cNvSpPr>
          <p:nvPr>
            <p:ph idx="1"/>
          </p:nvPr>
        </p:nvSpPr>
        <p:spPr/>
        <p:txBody>
          <a:bodyPr/>
          <a:lstStyle/>
          <a:p>
            <a:r>
              <a:rPr lang="en-US" dirty="0"/>
              <a:t>For the completion of this final project, I used </a:t>
            </a:r>
            <a:r>
              <a:rPr lang="en-US" dirty="0" err="1"/>
              <a:t>TinkerCAD</a:t>
            </a:r>
            <a:r>
              <a:rPr lang="en-US" dirty="0"/>
              <a:t> to build a circuit that will use a gas detector, temperature sensor and alarm and led for indications. The circuit will set off the alarm if the smoke is within a certain distance from the gas detector and If the temperature reaches the determined value. To test that the code is working properly to activate the audio and visual alarms I will adjust the location of the smoke and adjust the temperature on </a:t>
            </a:r>
            <a:r>
              <a:rPr lang="en-US" dirty="0" err="1"/>
              <a:t>TinkerCAD</a:t>
            </a:r>
            <a:r>
              <a:rPr lang="en-US" dirty="0"/>
              <a:t>.</a:t>
            </a:r>
          </a:p>
          <a:p>
            <a:endParaRPr lang="en-US" dirty="0"/>
          </a:p>
          <a:p>
            <a:r>
              <a:rPr lang="en-US" dirty="0"/>
              <a:t>Then I created a </a:t>
            </a:r>
            <a:r>
              <a:rPr lang="en-US" dirty="0" err="1"/>
              <a:t>Thingspeak</a:t>
            </a:r>
            <a:r>
              <a:rPr lang="en-US" dirty="0"/>
              <a:t> dash for this project and linked them together to monitor the data and show when the sensors read above a certain level as well as it being displayed on a histogram. </a:t>
            </a:r>
          </a:p>
        </p:txBody>
      </p:sp>
    </p:spTree>
    <p:extLst>
      <p:ext uri="{BB962C8B-B14F-4D97-AF65-F5344CB8AC3E}">
        <p14:creationId xmlns:p14="http://schemas.microsoft.com/office/powerpoint/2010/main" val="2633799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9611-4A78-BD5B-B848-6C3482B3ABE5}"/>
              </a:ext>
            </a:extLst>
          </p:cNvPr>
          <p:cNvSpPr>
            <a:spLocks noGrp="1"/>
          </p:cNvSpPr>
          <p:nvPr>
            <p:ph type="title"/>
          </p:nvPr>
        </p:nvSpPr>
        <p:spPr>
          <a:xfrm>
            <a:off x="236621" y="160421"/>
            <a:ext cx="6873240" cy="1600200"/>
          </a:xfrm>
        </p:spPr>
        <p:txBody>
          <a:bodyPr/>
          <a:lstStyle/>
          <a:p>
            <a:r>
              <a:rPr lang="en-US" dirty="0" err="1"/>
              <a:t>Tinkercad</a:t>
            </a:r>
            <a:endParaRPr lang="en-US" dirty="0"/>
          </a:p>
        </p:txBody>
      </p:sp>
      <p:sp>
        <p:nvSpPr>
          <p:cNvPr id="3" name="Picture Placeholder 2">
            <a:extLst>
              <a:ext uri="{FF2B5EF4-FFF2-40B4-BE49-F238E27FC236}">
                <a16:creationId xmlns:a16="http://schemas.microsoft.com/office/drawing/2014/main" id="{7D8C1446-25FE-A5BE-537F-3B0658598CD3}"/>
              </a:ext>
            </a:extLst>
          </p:cNvPr>
          <p:cNvSpPr>
            <a:spLocks noGrp="1"/>
          </p:cNvSpPr>
          <p:nvPr>
            <p:ph type="pic" idx="1"/>
          </p:nvPr>
        </p:nvSpPr>
        <p:spPr/>
        <p:txBody>
          <a:bodyPr/>
          <a:lstStyle/>
          <a:p>
            <a:endParaRPr lang="en-US"/>
          </a:p>
        </p:txBody>
      </p:sp>
      <p:sp>
        <p:nvSpPr>
          <p:cNvPr id="4" name="Text Placeholder 3">
            <a:extLst>
              <a:ext uri="{FF2B5EF4-FFF2-40B4-BE49-F238E27FC236}">
                <a16:creationId xmlns:a16="http://schemas.microsoft.com/office/drawing/2014/main" id="{C93B77E0-A016-3D3D-1DA4-EFC13D466B80}"/>
              </a:ext>
            </a:extLst>
          </p:cNvPr>
          <p:cNvSpPr>
            <a:spLocks noGrp="1"/>
          </p:cNvSpPr>
          <p:nvPr>
            <p:ph type="body" sz="half" idx="2"/>
          </p:nvPr>
        </p:nvSpPr>
        <p:spPr>
          <a:xfrm>
            <a:off x="324852" y="2002895"/>
            <a:ext cx="6873240" cy="3094485"/>
          </a:xfrm>
        </p:spPr>
        <p:txBody>
          <a:bodyPr/>
          <a:lstStyle/>
          <a:p>
            <a:r>
              <a:rPr lang="en-US" dirty="0"/>
              <a:t>In the next 3 slides you will see the </a:t>
            </a:r>
            <a:r>
              <a:rPr lang="en-US" dirty="0" err="1"/>
              <a:t>TinkerCAD</a:t>
            </a:r>
            <a:r>
              <a:rPr lang="en-US" dirty="0"/>
              <a:t> design; The first slide is a screenshot of the circuit showing the wiring and physical setups of the design. You will also see a dark grey cloud of “smoke” being generated from </a:t>
            </a:r>
            <a:r>
              <a:rPr lang="en-US" dirty="0" err="1"/>
              <a:t>TinkerCAD</a:t>
            </a:r>
            <a:r>
              <a:rPr lang="en-US" dirty="0"/>
              <a:t> to simulate the presence of smoke. </a:t>
            </a:r>
          </a:p>
          <a:p>
            <a:r>
              <a:rPr lang="en-US" dirty="0"/>
              <a:t>The next slide is a screenshot of the code that was written to perform all the required functions for this process. And the last slide is showing the circuit running and reading a high temperature condition and illuminating the RED led. </a:t>
            </a:r>
          </a:p>
        </p:txBody>
      </p:sp>
      <p:pic>
        <p:nvPicPr>
          <p:cNvPr id="5" name="Picture 4">
            <a:extLst>
              <a:ext uri="{FF2B5EF4-FFF2-40B4-BE49-F238E27FC236}">
                <a16:creationId xmlns:a16="http://schemas.microsoft.com/office/drawing/2014/main" id="{DE7D5D89-B0DF-4FAB-3F20-5445A9A46D3C}"/>
              </a:ext>
            </a:extLst>
          </p:cNvPr>
          <p:cNvPicPr>
            <a:picLocks noChangeAspect="1"/>
          </p:cNvPicPr>
          <p:nvPr/>
        </p:nvPicPr>
        <p:blipFill>
          <a:blip r:embed="rId2"/>
          <a:stretch>
            <a:fillRect/>
          </a:stretch>
        </p:blipFill>
        <p:spPr>
          <a:xfrm>
            <a:off x="7861239" y="751241"/>
            <a:ext cx="3644962" cy="5467443"/>
          </a:xfrm>
          <a:prstGeom prst="rect">
            <a:avLst/>
          </a:prstGeom>
        </p:spPr>
      </p:pic>
    </p:spTree>
    <p:extLst>
      <p:ext uri="{BB962C8B-B14F-4D97-AF65-F5344CB8AC3E}">
        <p14:creationId xmlns:p14="http://schemas.microsoft.com/office/powerpoint/2010/main" val="2314037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685800" y="321321"/>
            <a:ext cx="10524931" cy="487098"/>
          </a:xfrm>
          <a:ln>
            <a:solidFill>
              <a:schemeClr val="tx1"/>
            </a:solidFill>
          </a:ln>
        </p:spPr>
        <p:txBody>
          <a:bodyPr>
            <a:normAutofit fontScale="90000"/>
          </a:bodyPr>
          <a:lstStyle/>
          <a:p>
            <a:pPr marR="0" lvl="0" algn="ctr">
              <a:spcBef>
                <a:spcPts val="0"/>
              </a:spcBef>
              <a:spcAft>
                <a:spcPts val="0"/>
              </a:spcAft>
            </a:pPr>
            <a:r>
              <a:rPr lang="en-US" sz="2400" b="1" dirty="0">
                <a:ea typeface="Calibri" panose="020F0502020204030204" pitchFamily="34" charset="0"/>
                <a:cs typeface="Arial" panose="020B0604020202020204" pitchFamily="34" charset="0"/>
              </a:rPr>
              <a:t>Screenshot of the constructed circuit showing smoke around the Gas sensor.</a:t>
            </a:r>
            <a:endParaRPr lang="en-US" sz="2400" b="1" dirty="0">
              <a:latin typeface="Times New Roman" panose="02020603050405020304" pitchFamily="18" charset="0"/>
              <a:ea typeface="Times New Roman" panose="02020603050405020304" pitchFamily="18" charset="0"/>
            </a:endParaRPr>
          </a:p>
        </p:txBody>
      </p:sp>
      <p:sp>
        <p:nvSpPr>
          <p:cNvPr id="4" name="Text Placeholder 3">
            <a:extLst>
              <a:ext uri="{FF2B5EF4-FFF2-40B4-BE49-F238E27FC236}">
                <a16:creationId xmlns:a16="http://schemas.microsoft.com/office/drawing/2014/main" id="{D4816DFD-C4B4-4B75-914C-70EC748D6692}"/>
              </a:ext>
            </a:extLst>
          </p:cNvPr>
          <p:cNvSpPr>
            <a:spLocks noGrp="1"/>
          </p:cNvSpPr>
          <p:nvPr>
            <p:ph type="body" sz="half" idx="2"/>
          </p:nvPr>
        </p:nvSpPr>
        <p:spPr/>
        <p:txBody>
          <a:bodyPr/>
          <a:lstStyle/>
          <a:p>
            <a:r>
              <a:rPr lang="en-US" dirty="0"/>
              <a:t> </a:t>
            </a:r>
            <a:endParaRPr lang="en-US" b="1" dirty="0"/>
          </a:p>
        </p:txBody>
      </p:sp>
      <p:pic>
        <p:nvPicPr>
          <p:cNvPr id="10" name="Picture 9">
            <a:extLst>
              <a:ext uri="{FF2B5EF4-FFF2-40B4-BE49-F238E27FC236}">
                <a16:creationId xmlns:a16="http://schemas.microsoft.com/office/drawing/2014/main" id="{A43E6DAE-7F66-7995-4076-A82A31423997}"/>
              </a:ext>
            </a:extLst>
          </p:cNvPr>
          <p:cNvPicPr>
            <a:picLocks noChangeAspect="1"/>
          </p:cNvPicPr>
          <p:nvPr/>
        </p:nvPicPr>
        <p:blipFill>
          <a:blip r:embed="rId2"/>
          <a:stretch>
            <a:fillRect/>
          </a:stretch>
        </p:blipFill>
        <p:spPr>
          <a:xfrm>
            <a:off x="3476259" y="728472"/>
            <a:ext cx="5239481" cy="5963482"/>
          </a:xfrm>
          <a:prstGeom prst="rect">
            <a:avLst/>
          </a:prstGeom>
        </p:spPr>
      </p:pic>
      <p:sp>
        <p:nvSpPr>
          <p:cNvPr id="3" name="TextBox 2">
            <a:extLst>
              <a:ext uri="{FF2B5EF4-FFF2-40B4-BE49-F238E27FC236}">
                <a16:creationId xmlns:a16="http://schemas.microsoft.com/office/drawing/2014/main" id="{E2F826AD-BB53-C650-8B45-B32B5DC219ED}"/>
              </a:ext>
            </a:extLst>
          </p:cNvPr>
          <p:cNvSpPr txBox="1"/>
          <p:nvPr/>
        </p:nvSpPr>
        <p:spPr>
          <a:xfrm>
            <a:off x="6157245" y="3259723"/>
            <a:ext cx="636586" cy="338554"/>
          </a:xfrm>
          <a:prstGeom prst="rect">
            <a:avLst/>
          </a:prstGeom>
          <a:noFill/>
        </p:spPr>
        <p:txBody>
          <a:bodyPr wrap="square" rtlCol="0">
            <a:spAutoFit/>
          </a:bodyPr>
          <a:lstStyle/>
          <a:p>
            <a:r>
              <a:rPr lang="en-US" sz="800" dirty="0">
                <a:solidFill>
                  <a:schemeClr val="bg1"/>
                </a:solidFill>
              </a:rPr>
              <a:t>Gas Detector</a:t>
            </a:r>
          </a:p>
        </p:txBody>
      </p:sp>
      <p:sp>
        <p:nvSpPr>
          <p:cNvPr id="5" name="TextBox 4">
            <a:extLst>
              <a:ext uri="{FF2B5EF4-FFF2-40B4-BE49-F238E27FC236}">
                <a16:creationId xmlns:a16="http://schemas.microsoft.com/office/drawing/2014/main" id="{B2904357-B3B6-4C25-7FF6-61C56C37C4FD}"/>
              </a:ext>
            </a:extLst>
          </p:cNvPr>
          <p:cNvSpPr txBox="1"/>
          <p:nvPr/>
        </p:nvSpPr>
        <p:spPr>
          <a:xfrm>
            <a:off x="7379368" y="2326105"/>
            <a:ext cx="553453" cy="369332"/>
          </a:xfrm>
          <a:prstGeom prst="rect">
            <a:avLst/>
          </a:prstGeom>
          <a:noFill/>
        </p:spPr>
        <p:txBody>
          <a:bodyPr wrap="square" rtlCol="0">
            <a:spAutoFit/>
          </a:bodyPr>
          <a:lstStyle/>
          <a:p>
            <a:r>
              <a:rPr lang="en-US" sz="900" dirty="0">
                <a:solidFill>
                  <a:schemeClr val="bg1"/>
                </a:solidFill>
              </a:rPr>
              <a:t>Buzzer alarm</a:t>
            </a:r>
          </a:p>
        </p:txBody>
      </p:sp>
      <p:sp>
        <p:nvSpPr>
          <p:cNvPr id="6" name="TextBox 5">
            <a:extLst>
              <a:ext uri="{FF2B5EF4-FFF2-40B4-BE49-F238E27FC236}">
                <a16:creationId xmlns:a16="http://schemas.microsoft.com/office/drawing/2014/main" id="{668C82CA-8C63-EE8E-F700-983B115C4BC8}"/>
              </a:ext>
            </a:extLst>
          </p:cNvPr>
          <p:cNvSpPr txBox="1"/>
          <p:nvPr/>
        </p:nvSpPr>
        <p:spPr>
          <a:xfrm>
            <a:off x="5173579" y="1820779"/>
            <a:ext cx="625642" cy="369332"/>
          </a:xfrm>
          <a:prstGeom prst="rect">
            <a:avLst/>
          </a:prstGeom>
          <a:noFill/>
        </p:spPr>
        <p:txBody>
          <a:bodyPr wrap="square" rtlCol="0">
            <a:spAutoFit/>
          </a:bodyPr>
          <a:lstStyle/>
          <a:p>
            <a:r>
              <a:rPr lang="en-US" sz="900" dirty="0">
                <a:solidFill>
                  <a:schemeClr val="bg1"/>
                </a:solidFill>
              </a:rPr>
              <a:t>Temp sensor</a:t>
            </a:r>
          </a:p>
        </p:txBody>
      </p:sp>
    </p:spTree>
    <p:extLst>
      <p:ext uri="{BB962C8B-B14F-4D97-AF65-F5344CB8AC3E}">
        <p14:creationId xmlns:p14="http://schemas.microsoft.com/office/powerpoint/2010/main" val="3946503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938F-830B-38A8-0B9B-32076D3208BA}"/>
              </a:ext>
            </a:extLst>
          </p:cNvPr>
          <p:cNvSpPr>
            <a:spLocks noGrp="1"/>
          </p:cNvSpPr>
          <p:nvPr>
            <p:ph type="title"/>
          </p:nvPr>
        </p:nvSpPr>
        <p:spPr>
          <a:xfrm>
            <a:off x="405063" y="248652"/>
            <a:ext cx="4580554" cy="1600200"/>
          </a:xfrm>
        </p:spPr>
        <p:txBody>
          <a:bodyPr/>
          <a:lstStyle/>
          <a:p>
            <a:r>
              <a:rPr lang="en-US" dirty="0"/>
              <a:t>Screenshot of code from </a:t>
            </a:r>
            <a:r>
              <a:rPr lang="en-US" dirty="0" err="1"/>
              <a:t>TinkerCAD</a:t>
            </a:r>
            <a:endParaRPr lang="en-US" dirty="0"/>
          </a:p>
        </p:txBody>
      </p:sp>
      <p:pic>
        <p:nvPicPr>
          <p:cNvPr id="6" name="Picture 5">
            <a:extLst>
              <a:ext uri="{FF2B5EF4-FFF2-40B4-BE49-F238E27FC236}">
                <a16:creationId xmlns:a16="http://schemas.microsoft.com/office/drawing/2014/main" id="{92995C46-434F-097F-52C3-49083C4780E8}"/>
              </a:ext>
            </a:extLst>
          </p:cNvPr>
          <p:cNvPicPr>
            <a:picLocks noChangeAspect="1"/>
          </p:cNvPicPr>
          <p:nvPr/>
        </p:nvPicPr>
        <p:blipFill>
          <a:blip r:embed="rId2"/>
          <a:stretch>
            <a:fillRect/>
          </a:stretch>
        </p:blipFill>
        <p:spPr>
          <a:xfrm>
            <a:off x="5266354" y="0"/>
            <a:ext cx="3957992" cy="6858000"/>
          </a:xfrm>
          <a:prstGeom prst="rect">
            <a:avLst/>
          </a:prstGeom>
        </p:spPr>
      </p:pic>
      <p:pic>
        <p:nvPicPr>
          <p:cNvPr id="8" name="Picture 7">
            <a:extLst>
              <a:ext uri="{FF2B5EF4-FFF2-40B4-BE49-F238E27FC236}">
                <a16:creationId xmlns:a16="http://schemas.microsoft.com/office/drawing/2014/main" id="{6BCAFD77-0760-F997-C5A5-D8C268222CE3}"/>
              </a:ext>
            </a:extLst>
          </p:cNvPr>
          <p:cNvPicPr>
            <a:picLocks noChangeAspect="1"/>
          </p:cNvPicPr>
          <p:nvPr/>
        </p:nvPicPr>
        <p:blipFill>
          <a:blip r:embed="rId3"/>
          <a:stretch>
            <a:fillRect/>
          </a:stretch>
        </p:blipFill>
        <p:spPr>
          <a:xfrm>
            <a:off x="7872160" y="4681396"/>
            <a:ext cx="3610479" cy="2029108"/>
          </a:xfrm>
          <a:prstGeom prst="rect">
            <a:avLst/>
          </a:prstGeom>
        </p:spPr>
      </p:pic>
    </p:spTree>
    <p:extLst>
      <p:ext uri="{BB962C8B-B14F-4D97-AF65-F5344CB8AC3E}">
        <p14:creationId xmlns:p14="http://schemas.microsoft.com/office/powerpoint/2010/main" val="31636367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570DED-E942-4274-A5C5-61D0403EDC64}"/>
              </a:ext>
            </a:extLst>
          </p:cNvPr>
          <p:cNvSpPr>
            <a:spLocks noGrp="1"/>
          </p:cNvSpPr>
          <p:nvPr>
            <p:ph type="title"/>
          </p:nvPr>
        </p:nvSpPr>
        <p:spPr>
          <a:xfrm>
            <a:off x="191387" y="467835"/>
            <a:ext cx="11873095" cy="838451"/>
          </a:xfrm>
          <a:ln>
            <a:solidFill>
              <a:schemeClr val="tx1"/>
            </a:solidFill>
          </a:ln>
        </p:spPr>
        <p:txBody>
          <a:bodyPr anchor="ctr">
            <a:noAutofit/>
          </a:bodyPr>
          <a:lstStyle/>
          <a:p>
            <a:pPr marR="0" lvl="0" algn="ctr">
              <a:spcBef>
                <a:spcPts val="0"/>
              </a:spcBef>
              <a:spcAft>
                <a:spcPts val="0"/>
              </a:spcAft>
            </a:pPr>
            <a:r>
              <a:rPr lang="en-US" sz="2800" dirty="0">
                <a:ea typeface="Calibri" panose="020F0502020204030204" pitchFamily="34" charset="0"/>
                <a:cs typeface="Arial" panose="020B0604020202020204" pitchFamily="34" charset="0"/>
              </a:rPr>
              <a:t>Screenshot of the constructed circuit showing </a:t>
            </a:r>
            <a:r>
              <a:rPr lang="en-US" sz="2800" b="1" dirty="0">
                <a:solidFill>
                  <a:srgbClr val="FF0000"/>
                </a:solidFill>
                <a:ea typeface="Calibri" panose="020F0502020204030204" pitchFamily="34" charset="0"/>
                <a:cs typeface="Arial" panose="020B0604020202020204" pitchFamily="34" charset="0"/>
              </a:rPr>
              <a:t>Red</a:t>
            </a:r>
            <a:r>
              <a:rPr lang="en-US" sz="2800" dirty="0">
                <a:ea typeface="Calibri" panose="020F0502020204030204" pitchFamily="34" charset="0"/>
                <a:cs typeface="Arial" panose="020B0604020202020204" pitchFamily="34" charset="0"/>
              </a:rPr>
              <a:t> LED Is </a:t>
            </a:r>
            <a:r>
              <a:rPr lang="en-US" sz="2800" b="1" dirty="0">
                <a:ea typeface="Calibri" panose="020F0502020204030204" pitchFamily="34" charset="0"/>
                <a:cs typeface="Arial" panose="020B0604020202020204" pitchFamily="34" charset="0"/>
              </a:rPr>
              <a:t>ON detecting  Temperature</a:t>
            </a:r>
            <a:endParaRPr lang="en-US" sz="2800" dirty="0">
              <a:latin typeface="Times New Roman" panose="02020603050405020304" pitchFamily="18" charset="0"/>
              <a:ea typeface="Times New Roman" panose="02020603050405020304" pitchFamily="18" charset="0"/>
            </a:endParaRPr>
          </a:p>
        </p:txBody>
      </p:sp>
      <p:pic>
        <p:nvPicPr>
          <p:cNvPr id="4" name="Picture 3">
            <a:extLst>
              <a:ext uri="{FF2B5EF4-FFF2-40B4-BE49-F238E27FC236}">
                <a16:creationId xmlns:a16="http://schemas.microsoft.com/office/drawing/2014/main" id="{FAFB9C05-0248-240E-E382-BEECE096E9D6}"/>
              </a:ext>
            </a:extLst>
          </p:cNvPr>
          <p:cNvPicPr>
            <a:picLocks noChangeAspect="1"/>
          </p:cNvPicPr>
          <p:nvPr/>
        </p:nvPicPr>
        <p:blipFill>
          <a:blip r:embed="rId2"/>
          <a:stretch>
            <a:fillRect/>
          </a:stretch>
        </p:blipFill>
        <p:spPr>
          <a:xfrm>
            <a:off x="3685530" y="2195536"/>
            <a:ext cx="5172797" cy="3019846"/>
          </a:xfrm>
          <a:prstGeom prst="rect">
            <a:avLst/>
          </a:prstGeom>
        </p:spPr>
      </p:pic>
    </p:spTree>
    <p:extLst>
      <p:ext uri="{BB962C8B-B14F-4D97-AF65-F5344CB8AC3E}">
        <p14:creationId xmlns:p14="http://schemas.microsoft.com/office/powerpoint/2010/main" val="33022765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559B40-C78C-5CF9-B6F9-9C7FF2777FCC}"/>
              </a:ext>
            </a:extLst>
          </p:cNvPr>
          <p:cNvSpPr>
            <a:spLocks noGrp="1"/>
          </p:cNvSpPr>
          <p:nvPr>
            <p:ph type="title"/>
          </p:nvPr>
        </p:nvSpPr>
        <p:spPr/>
        <p:txBody>
          <a:bodyPr/>
          <a:lstStyle/>
          <a:p>
            <a:r>
              <a:rPr lang="en-US" dirty="0" err="1"/>
              <a:t>Thingspeak</a:t>
            </a:r>
            <a:endParaRPr lang="en-US" dirty="0"/>
          </a:p>
        </p:txBody>
      </p:sp>
      <p:sp>
        <p:nvSpPr>
          <p:cNvPr id="4" name="Text Placeholder 3">
            <a:extLst>
              <a:ext uri="{FF2B5EF4-FFF2-40B4-BE49-F238E27FC236}">
                <a16:creationId xmlns:a16="http://schemas.microsoft.com/office/drawing/2014/main" id="{82856C59-0D3E-7D8A-1B46-99C325A529DA}"/>
              </a:ext>
            </a:extLst>
          </p:cNvPr>
          <p:cNvSpPr>
            <a:spLocks noGrp="1"/>
          </p:cNvSpPr>
          <p:nvPr>
            <p:ph type="body" sz="half" idx="2"/>
          </p:nvPr>
        </p:nvSpPr>
        <p:spPr/>
        <p:txBody>
          <a:bodyPr>
            <a:normAutofit lnSpcReduction="10000"/>
          </a:bodyPr>
          <a:lstStyle/>
          <a:p>
            <a:r>
              <a:rPr lang="en-US" dirty="0"/>
              <a:t>After running the simulation, testing the code, and collecting the data from the serial monitor the data then needed to be displayed on a </a:t>
            </a:r>
            <a:r>
              <a:rPr lang="en-US" dirty="0" err="1"/>
              <a:t>Thingspeak</a:t>
            </a:r>
            <a:r>
              <a:rPr lang="en-US" dirty="0"/>
              <a:t> dashboard. To do this the data was copied from the serial monitor on </a:t>
            </a:r>
            <a:r>
              <a:rPr lang="en-US" dirty="0" err="1"/>
              <a:t>TInkerCAD</a:t>
            </a:r>
            <a:r>
              <a:rPr lang="en-US" dirty="0"/>
              <a:t> and pasted into MATLAB where it was linked to a </a:t>
            </a:r>
            <a:r>
              <a:rPr lang="en-US" dirty="0" err="1"/>
              <a:t>Thingspeak</a:t>
            </a:r>
            <a:r>
              <a:rPr lang="en-US" dirty="0"/>
              <a:t> dashboard.</a:t>
            </a:r>
          </a:p>
          <a:p>
            <a:endParaRPr lang="en-US" dirty="0"/>
          </a:p>
          <a:p>
            <a:r>
              <a:rPr lang="en-US" dirty="0"/>
              <a:t>Below you will see the </a:t>
            </a:r>
            <a:r>
              <a:rPr lang="en-US" dirty="0" err="1"/>
              <a:t>Thingspeak</a:t>
            </a:r>
            <a:r>
              <a:rPr lang="en-US" dirty="0"/>
              <a:t> dashboard with widgets to display when the temperature exceeded 80 degrees and another indicator to represent when the gas sensor had a reading exceeding 100 ppm.</a:t>
            </a:r>
          </a:p>
          <a:p>
            <a:r>
              <a:rPr lang="en-US" dirty="0"/>
              <a:t>You will also see histograms showing the level being recorded each second for both the temperature sensor and the gas detector as the simulation was running. </a:t>
            </a:r>
          </a:p>
        </p:txBody>
      </p:sp>
      <p:pic>
        <p:nvPicPr>
          <p:cNvPr id="5" name="Picture 4">
            <a:extLst>
              <a:ext uri="{FF2B5EF4-FFF2-40B4-BE49-F238E27FC236}">
                <a16:creationId xmlns:a16="http://schemas.microsoft.com/office/drawing/2014/main" id="{35AD94A3-8272-3807-5278-0016F80465F0}"/>
              </a:ext>
            </a:extLst>
          </p:cNvPr>
          <p:cNvPicPr>
            <a:picLocks noChangeAspect="1"/>
          </p:cNvPicPr>
          <p:nvPr/>
        </p:nvPicPr>
        <p:blipFill>
          <a:blip r:embed="rId2"/>
          <a:stretch>
            <a:fillRect/>
          </a:stretch>
        </p:blipFill>
        <p:spPr>
          <a:xfrm>
            <a:off x="7477184" y="2139351"/>
            <a:ext cx="4585419" cy="2579298"/>
          </a:xfrm>
          <a:prstGeom prst="rect">
            <a:avLst/>
          </a:prstGeom>
        </p:spPr>
      </p:pic>
    </p:spTree>
    <p:extLst>
      <p:ext uri="{BB962C8B-B14F-4D97-AF65-F5344CB8AC3E}">
        <p14:creationId xmlns:p14="http://schemas.microsoft.com/office/powerpoint/2010/main" val="1838159358"/>
      </p:ext>
    </p:extLst>
  </p:cSld>
  <p:clrMapOvr>
    <a:masterClrMapping/>
  </p:clrMapOvr>
</p:sld>
</file>

<file path=ppt/theme/theme1.xml><?xml version="1.0" encoding="utf-8"?>
<a:theme xmlns:a="http://schemas.openxmlformats.org/drawingml/2006/main" name="Vapor Trail">
  <a:themeElements>
    <a:clrScheme name="Vapor Trail">
      <a:dk1>
        <a:sysClr val="windowText" lastClr="000000"/>
      </a:dk1>
      <a:lt1>
        <a:sysClr val="window" lastClr="FFFFFF"/>
      </a:lt1>
      <a:dk2>
        <a:srgbClr val="454545"/>
      </a:dk2>
      <a:lt2>
        <a:srgbClr val="DADADA"/>
      </a:lt2>
      <a:accent1>
        <a:srgbClr val="DF2E28"/>
      </a:accent1>
      <a:accent2>
        <a:srgbClr val="FE801A"/>
      </a:accent2>
      <a:accent3>
        <a:srgbClr val="E9BF35"/>
      </a:accent3>
      <a:accent4>
        <a:srgbClr val="81BB42"/>
      </a:accent4>
      <a:accent5>
        <a:srgbClr val="32C7A9"/>
      </a:accent5>
      <a:accent6>
        <a:srgbClr val="4A9BDC"/>
      </a:accent6>
      <a:hlink>
        <a:srgbClr val="F0532B"/>
      </a:hlink>
      <a:folHlink>
        <a:srgbClr val="F38B53"/>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8F31A783-2159-4870-BC29-2BA7D038EA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D93EF728D26F042B35F90439F031408" ma:contentTypeVersion="6" ma:contentTypeDescription="Create a new document." ma:contentTypeScope="" ma:versionID="6b3c7a7cf35f9a568d1d082e6b3f4d79">
  <xsd:schema xmlns:xsd="http://www.w3.org/2001/XMLSchema" xmlns:xs="http://www.w3.org/2001/XMLSchema" xmlns:p="http://schemas.microsoft.com/office/2006/metadata/properties" xmlns:ns2="e84c4b9a-a036-46be-8223-27798383fbe0" xmlns:ns3="ac416065-99cc-4e70-bc6b-049645391d5b" targetNamespace="http://schemas.microsoft.com/office/2006/metadata/properties" ma:root="true" ma:fieldsID="b984575d6e3fd46b92d0b5d8143884be" ns2:_="" ns3:_="">
    <xsd:import namespace="e84c4b9a-a036-46be-8223-27798383fbe0"/>
    <xsd:import namespace="ac416065-99cc-4e70-bc6b-049645391d5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84c4b9a-a036-46be-8223-27798383fb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c416065-99cc-4e70-bc6b-049645391d5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F964B97-4D13-470E-A158-0E0862EA689F}">
  <ds:schemaRefs>
    <ds:schemaRef ds:uri="http://schemas.microsoft.com/sharepoint/v3/contenttype/forms"/>
  </ds:schemaRefs>
</ds:datastoreItem>
</file>

<file path=customXml/itemProps2.xml><?xml version="1.0" encoding="utf-8"?>
<ds:datastoreItem xmlns:ds="http://schemas.openxmlformats.org/officeDocument/2006/customXml" ds:itemID="{730E9099-5451-4E32-8535-1CC015F21F7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84c4b9a-a036-46be-8223-27798383fbe0"/>
    <ds:schemaRef ds:uri="ac416065-99cc-4e70-bc6b-049645391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3278153-2ACB-4577-BF6F-003FC7620B7B}">
  <ds:schemaRefs>
    <ds:schemaRef ds:uri="http://schemas.openxmlformats.org/package/2006/metadata/core-properties"/>
    <ds:schemaRef ds:uri="http://purl.org/dc/elements/1.1/"/>
    <ds:schemaRef ds:uri="http://www.w3.org/XML/1998/namespace"/>
    <ds:schemaRef ds:uri="http://schemas.microsoft.com/office/2006/documentManagement/types"/>
    <ds:schemaRef ds:uri="http://purl.org/dc/terms/"/>
    <ds:schemaRef ds:uri="http://purl.org/dc/dcmitype/"/>
    <ds:schemaRef ds:uri="e84c4b9a-a036-46be-8223-27798383fbe0"/>
    <ds:schemaRef ds:uri="http://schemas.microsoft.com/office/infopath/2007/PartnerControls"/>
    <ds:schemaRef ds:uri="ac416065-99cc-4e70-bc6b-049645391d5b"/>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TM04033937[[fn=Vapor Trail]]</Template>
  <TotalTime>441</TotalTime>
  <Words>923</Words>
  <Application>Microsoft Office PowerPoint</Application>
  <PresentationFormat>Widescreen</PresentationFormat>
  <Paragraphs>59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Century Gothic</vt:lpstr>
      <vt:lpstr>Symbol</vt:lpstr>
      <vt:lpstr>Times New Roman</vt:lpstr>
      <vt:lpstr>Vapor Trail</vt:lpstr>
      <vt:lpstr>ECT315 Module 6-7-8 </vt:lpstr>
      <vt:lpstr>Final Project due Saturday of Week 8</vt:lpstr>
      <vt:lpstr>PowerPoint Presentation</vt:lpstr>
      <vt:lpstr>Introduction</vt:lpstr>
      <vt:lpstr>Tinkercad</vt:lpstr>
      <vt:lpstr>Screenshot of the constructed circuit showing smoke around the Gas sensor.</vt:lpstr>
      <vt:lpstr>Screenshot of code from TinkerCAD</vt:lpstr>
      <vt:lpstr>Screenshot of the constructed circuit showing Red LED Is ON detecting  Temperature</vt:lpstr>
      <vt:lpstr>Thingspeak</vt:lpstr>
      <vt:lpstr>Screenshot of the Completed ThingSpeak dashboard Before Sending Data </vt:lpstr>
      <vt:lpstr>Screenshot of ThingSpeak dashboard Showing plots after all data has been Sent </vt:lpstr>
      <vt:lpstr>MATLAB</vt:lpstr>
      <vt:lpstr>Screenshot of MATLAB Plot of the collected Data</vt:lpstr>
      <vt:lpstr>Challenges overcome</vt:lpstr>
      <vt:lpstr>Career skills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CEIS101 Module 1</dc:title>
  <dc:creator>William Sullivan</dc:creator>
  <cp:lastModifiedBy>taylor muse</cp:lastModifiedBy>
  <cp:revision>60</cp:revision>
  <dcterms:created xsi:type="dcterms:W3CDTF">2018-12-20T22:43:36Z</dcterms:created>
  <dcterms:modified xsi:type="dcterms:W3CDTF">2024-10-24T22:51:39Z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0x010100ED93EF728D26F042B35F90439F031408</vt:lpwstr>
  </property>
</Properties>
</file>