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handoutMasterIdLst>
    <p:handoutMasterId r:id="rId41"/>
  </p:handoutMasterIdLst>
  <p:sldIdLst>
    <p:sldId id="256" r:id="rId5"/>
    <p:sldId id="277" r:id="rId6"/>
    <p:sldId id="332" r:id="rId7"/>
    <p:sldId id="293" r:id="rId8"/>
    <p:sldId id="329" r:id="rId9"/>
    <p:sldId id="330" r:id="rId10"/>
    <p:sldId id="331" r:id="rId11"/>
    <p:sldId id="295" r:id="rId12"/>
    <p:sldId id="326" r:id="rId13"/>
    <p:sldId id="327" r:id="rId14"/>
    <p:sldId id="328" r:id="rId15"/>
    <p:sldId id="296" r:id="rId16"/>
    <p:sldId id="318" r:id="rId17"/>
    <p:sldId id="317" r:id="rId18"/>
    <p:sldId id="319" r:id="rId19"/>
    <p:sldId id="320" r:id="rId20"/>
    <p:sldId id="334" r:id="rId21"/>
    <p:sldId id="321" r:id="rId22"/>
    <p:sldId id="322" r:id="rId23"/>
    <p:sldId id="337" r:id="rId24"/>
    <p:sldId id="302" r:id="rId25"/>
    <p:sldId id="314" r:id="rId26"/>
    <p:sldId id="315" r:id="rId27"/>
    <p:sldId id="338" r:id="rId28"/>
    <p:sldId id="305" r:id="rId29"/>
    <p:sldId id="310" r:id="rId30"/>
    <p:sldId id="311" r:id="rId31"/>
    <p:sldId id="312" r:id="rId32"/>
    <p:sldId id="313" r:id="rId33"/>
    <p:sldId id="339" r:id="rId34"/>
    <p:sldId id="286" r:id="rId35"/>
    <p:sldId id="335" r:id="rId36"/>
    <p:sldId id="316" r:id="rId37"/>
    <p:sldId id="336" r:id="rId38"/>
    <p:sldId id="27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204" autoAdjust="0"/>
  </p:normalViewPr>
  <p:slideViewPr>
    <p:cSldViewPr snapToGrid="0">
      <p:cViewPr varScale="1">
        <p:scale>
          <a:sx n="113" d="100"/>
          <a:sy n="113" d="100"/>
        </p:scale>
        <p:origin x="360" y="132"/>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10/26/2024</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10/26/2024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245686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32</a:t>
            </a:fld>
            <a:endParaRPr lang="en-US" dirty="0"/>
          </a:p>
        </p:txBody>
      </p:sp>
    </p:spTree>
    <p:extLst>
      <p:ext uri="{BB962C8B-B14F-4D97-AF65-F5344CB8AC3E}">
        <p14:creationId xmlns:p14="http://schemas.microsoft.com/office/powerpoint/2010/main" val="285879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34</a:t>
            </a:fld>
            <a:endParaRPr lang="en-US" dirty="0"/>
          </a:p>
        </p:txBody>
      </p:sp>
    </p:spTree>
    <p:extLst>
      <p:ext uri="{BB962C8B-B14F-4D97-AF65-F5344CB8AC3E}">
        <p14:creationId xmlns:p14="http://schemas.microsoft.com/office/powerpoint/2010/main" val="163581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35</a:t>
            </a:fld>
            <a:endParaRPr lang="en-US" dirty="0"/>
          </a:p>
        </p:txBody>
      </p:sp>
    </p:spTree>
    <p:extLst>
      <p:ext uri="{BB962C8B-B14F-4D97-AF65-F5344CB8AC3E}">
        <p14:creationId xmlns:p14="http://schemas.microsoft.com/office/powerpoint/2010/main" val="360712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321771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A4709-90C2-8DDE-C053-4D9121752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F70B5-E072-A533-89A8-C35ED6A3D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670C89-454E-6AC3-6E1F-CB13C849AD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55EF55-1FF0-00D6-A62C-DA452344F6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21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06D74-D201-6622-412F-91D5FB34B0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0F8A5-07D5-BA24-F777-8433434F77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BE113-D237-1EC3-52D8-75351F40EA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CF184F-36EC-B89E-BB15-E139C977A3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32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BE965-C69C-0F18-E57A-C430DA43D8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FD3E47-8C73-EE36-1776-254F4A7D4A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5AEC90-09C5-E112-2FA7-8450B9E70A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AA5CEE-4067-A1F7-0282-D732B3FB62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70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69142-9671-F02F-E6D8-23D30EEEF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2A9D27-E130-06E6-B8E6-9ECBE51D87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A88E6-C31B-EF97-2DE6-BB28519D3C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C6A4B40-8218-2FF5-223F-6EA5EC87DD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728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27C9F-734F-2EE9-ED3C-8775E84EF7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9CD988-B2A5-4B9F-EB3E-33E09A3E0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215919-2735-C2F5-64F2-9A26F8AA55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BA2850-2244-1519-8601-201B3B72D7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79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C06D6-F03C-943A-CC1B-D1EF21535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00F21-CBAE-EC54-F09E-401D249CB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894055-BC87-4772-683D-47772B8EE2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F58C84-C6EF-F542-3FE4-0B44BF8539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96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31</a:t>
            </a:fld>
            <a:endParaRPr lang="en-US" dirty="0"/>
          </a:p>
        </p:txBody>
      </p:sp>
    </p:spTree>
    <p:extLst>
      <p:ext uri="{BB962C8B-B14F-4D97-AF65-F5344CB8AC3E}">
        <p14:creationId xmlns:p14="http://schemas.microsoft.com/office/powerpoint/2010/main" val="290966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dirty="0"/>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icon to insert table</a:t>
            </a:r>
          </a:p>
          <a:p>
            <a:endParaRPr lang="en-US"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714772" y="677918"/>
            <a:ext cx="6856292" cy="3590596"/>
          </a:xfrm>
        </p:spPr>
        <p:txBody>
          <a:bodyPr>
            <a:normAutofit/>
          </a:bodyPr>
          <a:lstStyle/>
          <a:p>
            <a:r>
              <a:rPr lang="en-US" dirty="0"/>
              <a:t>SEC285 Final project</a:t>
            </a:r>
          </a:p>
        </p:txBody>
      </p:sp>
      <p:sp>
        <p:nvSpPr>
          <p:cNvPr id="3" name="TextBox 2">
            <a:extLst>
              <a:ext uri="{FF2B5EF4-FFF2-40B4-BE49-F238E27FC236}">
                <a16:creationId xmlns:a16="http://schemas.microsoft.com/office/drawing/2014/main" id="{A32AED15-52F6-DD8B-7C9F-B0F0DE8CB8E0}"/>
              </a:ext>
            </a:extLst>
          </p:cNvPr>
          <p:cNvSpPr txBox="1"/>
          <p:nvPr/>
        </p:nvSpPr>
        <p:spPr>
          <a:xfrm>
            <a:off x="6653842" y="4721525"/>
            <a:ext cx="3450566" cy="646331"/>
          </a:xfrm>
          <a:prstGeom prst="rect">
            <a:avLst/>
          </a:prstGeom>
          <a:noFill/>
        </p:spPr>
        <p:txBody>
          <a:bodyPr wrap="square" rtlCol="0">
            <a:spAutoFit/>
          </a:bodyPr>
          <a:lstStyle/>
          <a:p>
            <a:r>
              <a:rPr lang="en-US" dirty="0">
                <a:solidFill>
                  <a:schemeClr val="bg1"/>
                </a:solidFill>
              </a:rPr>
              <a:t>Author: Taylor Muse</a:t>
            </a:r>
          </a:p>
          <a:p>
            <a:r>
              <a:rPr lang="en-US" dirty="0">
                <a:solidFill>
                  <a:schemeClr val="bg1"/>
                </a:solidFill>
              </a:rPr>
              <a:t>Session:10400</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2E835-A401-E088-1C60-83EBD73C31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EE4AEB-1E8D-238C-098E-221CBC6C2FC7}"/>
              </a:ext>
            </a:extLst>
          </p:cNvPr>
          <p:cNvSpPr>
            <a:spLocks noGrp="1"/>
          </p:cNvSpPr>
          <p:nvPr>
            <p:ph type="title"/>
          </p:nvPr>
        </p:nvSpPr>
        <p:spPr/>
        <p:txBody>
          <a:bodyPr/>
          <a:lstStyle/>
          <a:p>
            <a:r>
              <a:rPr lang="en-US" dirty="0"/>
              <a:t>Nmap scan after applying stateful firewall settings</a:t>
            </a:r>
          </a:p>
        </p:txBody>
      </p:sp>
      <p:sp>
        <p:nvSpPr>
          <p:cNvPr id="3" name="Slide Number Placeholder 2">
            <a:extLst>
              <a:ext uri="{FF2B5EF4-FFF2-40B4-BE49-F238E27FC236}">
                <a16:creationId xmlns:a16="http://schemas.microsoft.com/office/drawing/2014/main" id="{5BC5CA79-8031-F1BC-1236-FD7881E0B90A}"/>
              </a:ext>
            </a:extLst>
          </p:cNvPr>
          <p:cNvSpPr>
            <a:spLocks noGrp="1"/>
          </p:cNvSpPr>
          <p:nvPr>
            <p:ph type="sldNum" sz="quarter" idx="12"/>
          </p:nvPr>
        </p:nvSpPr>
        <p:spPr/>
        <p:txBody>
          <a:bodyPr/>
          <a:lstStyle/>
          <a:p>
            <a:fld id="{B5CEABB6-07DC-46E8-9B57-56EC44A396E5}" type="slidenum">
              <a:rPr lang="en-US" smtClean="0"/>
              <a:pPr/>
              <a:t>10</a:t>
            </a:fld>
            <a:endParaRPr lang="en-US" dirty="0"/>
          </a:p>
        </p:txBody>
      </p:sp>
      <p:sp>
        <p:nvSpPr>
          <p:cNvPr id="4" name="Content Placeholder 3">
            <a:extLst>
              <a:ext uri="{FF2B5EF4-FFF2-40B4-BE49-F238E27FC236}">
                <a16:creationId xmlns:a16="http://schemas.microsoft.com/office/drawing/2014/main" id="{131F2EF0-6CAA-27D4-DCA6-A1BF3549C0B3}"/>
              </a:ext>
            </a:extLst>
          </p:cNvPr>
          <p:cNvSpPr>
            <a:spLocks noGrp="1"/>
          </p:cNvSpPr>
          <p:nvPr>
            <p:ph sz="half" idx="14"/>
          </p:nvPr>
        </p:nvSpPr>
        <p:spPr>
          <a:xfrm>
            <a:off x="771735" y="2590800"/>
            <a:ext cx="2866548" cy="3505200"/>
          </a:xfrm>
        </p:spPr>
        <p:txBody>
          <a:bodyPr/>
          <a:lstStyle/>
          <a:p>
            <a:r>
              <a:rPr lang="en-US" dirty="0"/>
              <a:t>Nmap scan will show the status of all ports on the host identified in the command. This screenshot shows that port 443 is closed which would prevent any access from other hosts to that port. </a:t>
            </a:r>
          </a:p>
        </p:txBody>
      </p:sp>
      <p:sp>
        <p:nvSpPr>
          <p:cNvPr id="5" name="Content Placeholder 4">
            <a:extLst>
              <a:ext uri="{FF2B5EF4-FFF2-40B4-BE49-F238E27FC236}">
                <a16:creationId xmlns:a16="http://schemas.microsoft.com/office/drawing/2014/main" id="{C9F3D2FF-1658-BF3A-6045-CBB9B8C318FF}"/>
              </a:ext>
            </a:extLst>
          </p:cNvPr>
          <p:cNvSpPr>
            <a:spLocks noGrp="1"/>
          </p:cNvSpPr>
          <p:nvPr>
            <p:ph sz="half" idx="15"/>
          </p:nvPr>
        </p:nvSpPr>
        <p:spPr/>
        <p:txBody>
          <a:bodyPr/>
          <a:lstStyle/>
          <a:p>
            <a:endParaRPr lang="en-US"/>
          </a:p>
        </p:txBody>
      </p:sp>
      <p:pic>
        <p:nvPicPr>
          <p:cNvPr id="6" name="Picture 5">
            <a:extLst>
              <a:ext uri="{FF2B5EF4-FFF2-40B4-BE49-F238E27FC236}">
                <a16:creationId xmlns:a16="http://schemas.microsoft.com/office/drawing/2014/main" id="{163B014A-267D-74CE-5A84-BF784FEDFA64}"/>
              </a:ext>
            </a:extLst>
          </p:cNvPr>
          <p:cNvPicPr>
            <a:picLocks noChangeAspect="1"/>
          </p:cNvPicPr>
          <p:nvPr/>
        </p:nvPicPr>
        <p:blipFill>
          <a:blip r:embed="rId2"/>
          <a:stretch>
            <a:fillRect/>
          </a:stretch>
        </p:blipFill>
        <p:spPr>
          <a:xfrm>
            <a:off x="3735275" y="2590800"/>
            <a:ext cx="7382905" cy="3277057"/>
          </a:xfrm>
          <a:prstGeom prst="rect">
            <a:avLst/>
          </a:prstGeom>
        </p:spPr>
      </p:pic>
    </p:spTree>
    <p:extLst>
      <p:ext uri="{BB962C8B-B14F-4D97-AF65-F5344CB8AC3E}">
        <p14:creationId xmlns:p14="http://schemas.microsoft.com/office/powerpoint/2010/main" val="2859591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E4B42-F2D9-9C46-DCD0-59F8FEC42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7A154-56B3-4E10-5FC9-A49814DDC2AB}"/>
              </a:ext>
            </a:extLst>
          </p:cNvPr>
          <p:cNvSpPr>
            <a:spLocks noGrp="1"/>
          </p:cNvSpPr>
          <p:nvPr>
            <p:ph type="title"/>
          </p:nvPr>
        </p:nvSpPr>
        <p:spPr/>
        <p:txBody>
          <a:bodyPr/>
          <a:lstStyle/>
          <a:p>
            <a:r>
              <a:rPr lang="en-US" dirty="0"/>
              <a:t>Module 3 summary</a:t>
            </a:r>
          </a:p>
        </p:txBody>
      </p:sp>
      <p:sp>
        <p:nvSpPr>
          <p:cNvPr id="3" name="Slide Number Placeholder 2">
            <a:extLst>
              <a:ext uri="{FF2B5EF4-FFF2-40B4-BE49-F238E27FC236}">
                <a16:creationId xmlns:a16="http://schemas.microsoft.com/office/drawing/2014/main" id="{717EA4AF-D205-7B64-605F-DB7A813D6DF6}"/>
              </a:ext>
            </a:extLst>
          </p:cNvPr>
          <p:cNvSpPr>
            <a:spLocks noGrp="1"/>
          </p:cNvSpPr>
          <p:nvPr>
            <p:ph type="sldNum" sz="quarter" idx="12"/>
          </p:nvPr>
        </p:nvSpPr>
        <p:spPr/>
        <p:txBody>
          <a:bodyPr/>
          <a:lstStyle/>
          <a:p>
            <a:fld id="{B5CEABB6-07DC-46E8-9B57-56EC44A396E5}" type="slidenum">
              <a:rPr lang="en-US" smtClean="0"/>
              <a:pPr/>
              <a:t>11</a:t>
            </a:fld>
            <a:endParaRPr lang="en-US" dirty="0"/>
          </a:p>
        </p:txBody>
      </p:sp>
      <p:sp>
        <p:nvSpPr>
          <p:cNvPr id="4" name="Content Placeholder 3">
            <a:extLst>
              <a:ext uri="{FF2B5EF4-FFF2-40B4-BE49-F238E27FC236}">
                <a16:creationId xmlns:a16="http://schemas.microsoft.com/office/drawing/2014/main" id="{BCB9E604-E687-4C6D-A573-6E553A12592A}"/>
              </a:ext>
            </a:extLst>
          </p:cNvPr>
          <p:cNvSpPr>
            <a:spLocks noGrp="1"/>
          </p:cNvSpPr>
          <p:nvPr>
            <p:ph sz="half" idx="14"/>
          </p:nvPr>
        </p:nvSpPr>
        <p:spPr>
          <a:xfrm>
            <a:off x="771736" y="2011379"/>
            <a:ext cx="8734405" cy="3505200"/>
          </a:xfrm>
        </p:spPr>
        <p:txBody>
          <a:bodyPr/>
          <a:lstStyle/>
          <a:p>
            <a:r>
              <a:rPr lang="en-US" dirty="0"/>
              <a:t>In this module I used the </a:t>
            </a:r>
            <a:r>
              <a:rPr lang="en-US" dirty="0" err="1"/>
              <a:t>iptables</a:t>
            </a:r>
            <a:r>
              <a:rPr lang="en-US" dirty="0"/>
              <a:t> command to implement firewall controls. First I deactivated all ports with the input drop command which closed all ports from outside the machine. Then I reopened the ports and closed only port 443 for HTTPS.</a:t>
            </a:r>
          </a:p>
          <a:p>
            <a:endParaRPr lang="en-US" dirty="0"/>
          </a:p>
          <a:p>
            <a:r>
              <a:rPr lang="en-US" dirty="0"/>
              <a:t>	In the next module I will show an example of a security policy that will outline the expected conduct of employees and outline what devices and apps are authorized to be used while at work. </a:t>
            </a:r>
          </a:p>
        </p:txBody>
      </p:sp>
    </p:spTree>
    <p:extLst>
      <p:ext uri="{BB962C8B-B14F-4D97-AF65-F5344CB8AC3E}">
        <p14:creationId xmlns:p14="http://schemas.microsoft.com/office/powerpoint/2010/main" val="384361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828801"/>
            <a:ext cx="7772400" cy="2365375"/>
          </a:xfrm>
        </p:spPr>
        <p:txBody>
          <a:bodyPr>
            <a:normAutofit/>
          </a:bodyPr>
          <a:lstStyle/>
          <a:p>
            <a:r>
              <a:rPr lang="en-US" dirty="0"/>
              <a:t>SEC285</a:t>
            </a:r>
            <a:br>
              <a:rPr lang="en-US" dirty="0"/>
            </a:br>
            <a:r>
              <a:rPr lang="en-US" dirty="0"/>
              <a:t>Module 4</a:t>
            </a:r>
            <a:br>
              <a:rPr lang="en-US" dirty="0"/>
            </a:br>
            <a:r>
              <a:rPr lang="en-US" sz="2800" dirty="0"/>
              <a:t>Bring Your Own Device (BYOD) </a:t>
            </a:r>
            <a:br>
              <a:rPr lang="en-US" sz="2800" dirty="0"/>
            </a:br>
            <a:r>
              <a:rPr lang="en-US" sz="2800" dirty="0"/>
              <a:t>Security Policy </a:t>
            </a:r>
          </a:p>
        </p:txBody>
      </p:sp>
      <p:sp>
        <p:nvSpPr>
          <p:cNvPr id="3" name="TextBox 2">
            <a:extLst>
              <a:ext uri="{FF2B5EF4-FFF2-40B4-BE49-F238E27FC236}">
                <a16:creationId xmlns:a16="http://schemas.microsoft.com/office/drawing/2014/main" id="{9663FB52-0BEA-F824-1511-5A0C804572F3}"/>
              </a:ext>
            </a:extLst>
          </p:cNvPr>
          <p:cNvSpPr txBox="1"/>
          <p:nvPr/>
        </p:nvSpPr>
        <p:spPr>
          <a:xfrm>
            <a:off x="4953000" y="4648201"/>
            <a:ext cx="4343400" cy="646331"/>
          </a:xfrm>
          <a:prstGeom prst="rect">
            <a:avLst/>
          </a:prstGeom>
          <a:noFill/>
        </p:spPr>
        <p:txBody>
          <a:bodyPr wrap="square" rtlCol="0">
            <a:spAutoFit/>
          </a:bodyPr>
          <a:lstStyle/>
          <a:p>
            <a:r>
              <a:rPr lang="en-US" dirty="0"/>
              <a:t>Author: Taylor Muse</a:t>
            </a:r>
          </a:p>
          <a:p>
            <a:r>
              <a:rPr lang="en-US" dirty="0"/>
              <a:t>Session: 10400</a:t>
            </a:r>
          </a:p>
        </p:txBody>
      </p:sp>
    </p:spTree>
    <p:extLst>
      <p:ext uri="{BB962C8B-B14F-4D97-AF65-F5344CB8AC3E}">
        <p14:creationId xmlns:p14="http://schemas.microsoft.com/office/powerpoint/2010/main" val="2539293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4A963-2523-2198-A825-BBD6901854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396CF-BC9A-4751-A589-6DDCB8C7A533}"/>
              </a:ext>
            </a:extLst>
          </p:cNvPr>
          <p:cNvSpPr>
            <a:spLocks noGrp="1"/>
          </p:cNvSpPr>
          <p:nvPr>
            <p:ph type="title"/>
          </p:nvPr>
        </p:nvSpPr>
        <p:spPr/>
        <p:txBody>
          <a:bodyPr/>
          <a:lstStyle/>
          <a:p>
            <a:r>
              <a:rPr lang="en-US" dirty="0"/>
              <a:t>BYOD security Policy</a:t>
            </a:r>
          </a:p>
        </p:txBody>
      </p:sp>
      <p:sp>
        <p:nvSpPr>
          <p:cNvPr id="3" name="Slide Number Placeholder 2">
            <a:extLst>
              <a:ext uri="{FF2B5EF4-FFF2-40B4-BE49-F238E27FC236}">
                <a16:creationId xmlns:a16="http://schemas.microsoft.com/office/drawing/2014/main" id="{FDB83E1D-6F18-C623-00CF-980F25949C55}"/>
              </a:ext>
            </a:extLst>
          </p:cNvPr>
          <p:cNvSpPr>
            <a:spLocks noGrp="1"/>
          </p:cNvSpPr>
          <p:nvPr>
            <p:ph type="sldNum" sz="quarter" idx="12"/>
          </p:nvPr>
        </p:nvSpPr>
        <p:spPr/>
        <p:txBody>
          <a:bodyPr/>
          <a:lstStyle/>
          <a:p>
            <a:fld id="{B5CEABB6-07DC-46E8-9B57-56EC44A396E5}" type="slidenum">
              <a:rPr lang="en-US" smtClean="0"/>
              <a:pPr/>
              <a:t>13</a:t>
            </a:fld>
            <a:endParaRPr lang="en-US" dirty="0"/>
          </a:p>
        </p:txBody>
      </p:sp>
      <p:sp>
        <p:nvSpPr>
          <p:cNvPr id="4" name="Content Placeholder 3">
            <a:extLst>
              <a:ext uri="{FF2B5EF4-FFF2-40B4-BE49-F238E27FC236}">
                <a16:creationId xmlns:a16="http://schemas.microsoft.com/office/drawing/2014/main" id="{28D872BE-F819-4721-829F-AA41751D4FB6}"/>
              </a:ext>
            </a:extLst>
          </p:cNvPr>
          <p:cNvSpPr>
            <a:spLocks noGrp="1"/>
          </p:cNvSpPr>
          <p:nvPr>
            <p:ph sz="half" idx="14"/>
          </p:nvPr>
        </p:nvSpPr>
        <p:spPr/>
        <p:txBody>
          <a:bodyPr>
            <a:normAutofit/>
          </a:bodyPr>
          <a:lstStyle/>
          <a:p>
            <a:r>
              <a:rPr lang="en-US" dirty="0"/>
              <a:t>In this module we created our own Bring your own device (BYOD) security Policy. </a:t>
            </a:r>
            <a:r>
              <a:rPr lang="en-US" sz="1600" dirty="0"/>
              <a:t>Establishing</a:t>
            </a:r>
            <a:r>
              <a:rPr lang="en-US" dirty="0"/>
              <a:t> a workplace security policy is one of the key elements of prevent accidental spillage of information or exposing vulnerabilities to the companies' servers. </a:t>
            </a:r>
          </a:p>
        </p:txBody>
      </p:sp>
      <p:sp>
        <p:nvSpPr>
          <p:cNvPr id="5" name="Content Placeholder 4">
            <a:extLst>
              <a:ext uri="{FF2B5EF4-FFF2-40B4-BE49-F238E27FC236}">
                <a16:creationId xmlns:a16="http://schemas.microsoft.com/office/drawing/2014/main" id="{8FFCF6CC-7FC3-1E78-CC95-166CD37F0282}"/>
              </a:ext>
            </a:extLst>
          </p:cNvPr>
          <p:cNvSpPr>
            <a:spLocks noGrp="1"/>
          </p:cNvSpPr>
          <p:nvPr>
            <p:ph sz="half" idx="15"/>
          </p:nvPr>
        </p:nvSpPr>
        <p:spPr/>
        <p:txBody>
          <a:bodyPr/>
          <a:lstStyle/>
          <a:p>
            <a:endParaRPr lang="en-US"/>
          </a:p>
        </p:txBody>
      </p:sp>
    </p:spTree>
    <p:extLst>
      <p:ext uri="{BB962C8B-B14F-4D97-AF65-F5344CB8AC3E}">
        <p14:creationId xmlns:p14="http://schemas.microsoft.com/office/powerpoint/2010/main" val="3054285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E83EC-604D-AD23-0221-8F0F5B1486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CCBD8-ABE1-97D5-B2D1-7FCC644A4A7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CE3CC7AF-D0F8-4EDC-78B4-D85B36BA7EEB}"/>
              </a:ext>
            </a:extLst>
          </p:cNvPr>
          <p:cNvSpPr>
            <a:spLocks noGrp="1"/>
          </p:cNvSpPr>
          <p:nvPr>
            <p:ph type="sldNum" sz="quarter" idx="12"/>
          </p:nvPr>
        </p:nvSpPr>
        <p:spPr/>
        <p:txBody>
          <a:bodyPr/>
          <a:lstStyle/>
          <a:p>
            <a:fld id="{B5CEABB6-07DC-46E8-9B57-56EC44A396E5}" type="slidenum">
              <a:rPr lang="en-US" smtClean="0"/>
              <a:pPr/>
              <a:t>14</a:t>
            </a:fld>
            <a:endParaRPr lang="en-US" dirty="0"/>
          </a:p>
        </p:txBody>
      </p:sp>
      <p:sp>
        <p:nvSpPr>
          <p:cNvPr id="4" name="Content Placeholder 3">
            <a:extLst>
              <a:ext uri="{FF2B5EF4-FFF2-40B4-BE49-F238E27FC236}">
                <a16:creationId xmlns:a16="http://schemas.microsoft.com/office/drawing/2014/main" id="{D449D4B8-FF26-66D3-ABE5-DDC2865FC931}"/>
              </a:ext>
            </a:extLst>
          </p:cNvPr>
          <p:cNvSpPr>
            <a:spLocks noGrp="1"/>
          </p:cNvSpPr>
          <p:nvPr>
            <p:ph sz="half" idx="14"/>
          </p:nvPr>
        </p:nvSpPr>
        <p:spPr/>
        <p:txBody>
          <a:bodyPr/>
          <a:lstStyle/>
          <a:p>
            <a:endParaRPr lang="en-US"/>
          </a:p>
        </p:txBody>
      </p:sp>
      <p:sp>
        <p:nvSpPr>
          <p:cNvPr id="5" name="Content Placeholder 4">
            <a:extLst>
              <a:ext uri="{FF2B5EF4-FFF2-40B4-BE49-F238E27FC236}">
                <a16:creationId xmlns:a16="http://schemas.microsoft.com/office/drawing/2014/main" id="{95D4D7B1-DB88-656C-0D51-A32C15E734B9}"/>
              </a:ext>
            </a:extLst>
          </p:cNvPr>
          <p:cNvSpPr>
            <a:spLocks noGrp="1"/>
          </p:cNvSpPr>
          <p:nvPr>
            <p:ph sz="half" idx="15"/>
          </p:nvPr>
        </p:nvSpPr>
        <p:spPr/>
        <p:txBody>
          <a:bodyPr/>
          <a:lstStyle/>
          <a:p>
            <a:endParaRPr lang="en-US"/>
          </a:p>
        </p:txBody>
      </p:sp>
      <p:sp>
        <p:nvSpPr>
          <p:cNvPr id="6" name="Content Placeholder 4">
            <a:extLst>
              <a:ext uri="{FF2B5EF4-FFF2-40B4-BE49-F238E27FC236}">
                <a16:creationId xmlns:a16="http://schemas.microsoft.com/office/drawing/2014/main" id="{76B35D6C-5262-B774-9BE0-8279DE216C3E}"/>
              </a:ext>
            </a:extLst>
          </p:cNvPr>
          <p:cNvSpPr txBox="1">
            <a:spLocks/>
          </p:cNvSpPr>
          <p:nvPr/>
        </p:nvSpPr>
        <p:spPr>
          <a:xfrm>
            <a:off x="771734" y="731949"/>
            <a:ext cx="9436286" cy="57150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AutoNum type="arabicPeriod"/>
            </a:pPr>
            <a:r>
              <a:rPr lang="en-US" sz="1600" dirty="0">
                <a:latin typeface="Times New Roman" panose="02020603050405020304" pitchFamily="18" charset="0"/>
                <a:ea typeface="Calibri" panose="020F0502020204030204" pitchFamily="34" charset="0"/>
              </a:rPr>
              <a:t>Overview: </a:t>
            </a:r>
          </a:p>
          <a:p>
            <a:pPr marL="0" indent="0">
              <a:buFont typeface="Arial" panose="020B0604020202020204" pitchFamily="34" charset="0"/>
              <a:buNone/>
            </a:pPr>
            <a:r>
              <a:rPr lang="en-US" sz="1600" dirty="0">
                <a:latin typeface="Times New Roman" panose="02020603050405020304" pitchFamily="18" charset="0"/>
                <a:ea typeface="Calibri" panose="020F0502020204030204" pitchFamily="34" charset="0"/>
                <a:cs typeface="Times New Roman" panose="02020603050405020304" pitchFamily="18" charset="0"/>
              </a:rPr>
              <a:t>In most modern companies, including our own, Mobile devices are used by every employee in some capacity. These devices bring great advantages for completing work remotely from home as well as maintaining communication when on travel. Although there are certain benefits from using these devices, there are also certain inherent risks involved when using mobile devices for company work. Some of the work that is conducted within our company is sensitive in nature and could be jeopardized through the use of malware, spyware, and a multitude of viruses. This policy will identify the steps our company will take to ensure an even handoff between employee functionality and securing our information and devices to the highest degree possible. This policy applies to all persons accessing information on ABC servers to include but not limited to: Employees, Contractors, Volunteers and Interns.  </a:t>
            </a:r>
            <a:endParaRPr lang="en-US" sz="1600" dirty="0">
              <a:latin typeface="Times New Roman" panose="02020603050405020304" pitchFamily="18" charset="0"/>
            </a:endParaRPr>
          </a:p>
          <a:p>
            <a:pPr marL="0" indent="0">
              <a:buFont typeface="Arial" panose="020B0604020202020204" pitchFamily="34" charset="0"/>
              <a:buNone/>
            </a:pPr>
            <a:endParaRPr lang="en-US" sz="1600" dirty="0">
              <a:latin typeface="Times New Roman" panose="02020603050405020304" pitchFamily="18" charset="0"/>
            </a:endParaRPr>
          </a:p>
          <a:p>
            <a:pPr marL="0" indent="0">
              <a:buFont typeface="Arial" panose="020B0604020202020204" pitchFamily="34" charset="0"/>
              <a:buNone/>
            </a:pPr>
            <a:r>
              <a:rPr lang="en-US" sz="1600" dirty="0">
                <a:latin typeface="Times New Roman" panose="02020603050405020304" pitchFamily="18" charset="0"/>
              </a:rPr>
              <a:t>2. Purpose:  </a:t>
            </a:r>
          </a:p>
          <a:p>
            <a:pPr marL="0" indent="228600">
              <a:lnSpc>
                <a:spcPct val="115000"/>
              </a:lnSpc>
              <a:spcBef>
                <a:spcPts val="205"/>
              </a:spcBef>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The main goal of any IT security policy is to protect confidentiality, integrity, and availability (CIA) of data. This policy will set the standard for procedures and protocols for employees who will access company information from their mobile devices which fall under the following classifications: Laptops (personal), Tablets (iPad, android tablet, Windows surface books, any device that is touchscreen and traditionally does not have an attached keyboard.), Smartphones (any cellular phone with internet connectivity features), as well as any storage device that will be used on the company servers on either personal or work assets(USB drives, SD cards, removeable Hard Drives). Some vulnerabilities to these devices include Theft, Loss, copyright, Malware and privacy compliance violations.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1600" dirty="0"/>
          </a:p>
        </p:txBody>
      </p:sp>
    </p:spTree>
    <p:extLst>
      <p:ext uri="{BB962C8B-B14F-4D97-AF65-F5344CB8AC3E}">
        <p14:creationId xmlns:p14="http://schemas.microsoft.com/office/powerpoint/2010/main" val="1177318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8E354-A489-CA0F-60E7-C8A3277363F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DC8B2E-CEE3-2368-6AC9-F731C38D7E4E}"/>
              </a:ext>
            </a:extLst>
          </p:cNvPr>
          <p:cNvSpPr>
            <a:spLocks noGrp="1"/>
          </p:cNvSpPr>
          <p:nvPr>
            <p:ph type="sldNum" sz="quarter" idx="12"/>
          </p:nvPr>
        </p:nvSpPr>
        <p:spPr/>
        <p:txBody>
          <a:bodyPr/>
          <a:lstStyle/>
          <a:p>
            <a:fld id="{B5CEABB6-07DC-46E8-9B57-56EC44A396E5}" type="slidenum">
              <a:rPr lang="en-US" smtClean="0"/>
              <a:pPr/>
              <a:t>15</a:t>
            </a:fld>
            <a:endParaRPr lang="en-US" dirty="0"/>
          </a:p>
        </p:txBody>
      </p:sp>
      <p:sp>
        <p:nvSpPr>
          <p:cNvPr id="6" name="Content Placeholder 4">
            <a:extLst>
              <a:ext uri="{FF2B5EF4-FFF2-40B4-BE49-F238E27FC236}">
                <a16:creationId xmlns:a16="http://schemas.microsoft.com/office/drawing/2014/main" id="{8ACBBE3F-EB8D-DF15-978E-A2C7D81EDA0A}"/>
              </a:ext>
            </a:extLst>
          </p:cNvPr>
          <p:cNvSpPr txBox="1">
            <a:spLocks/>
          </p:cNvSpPr>
          <p:nvPr/>
        </p:nvSpPr>
        <p:spPr>
          <a:xfrm>
            <a:off x="771733" y="641350"/>
            <a:ext cx="9377202" cy="57150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Times New Roman" panose="02020603050405020304" pitchFamily="18" charset="0"/>
                <a:ea typeface="Calibri" panose="020F0502020204030204" pitchFamily="34" charset="0"/>
              </a:rPr>
              <a:t>3. Scope: </a:t>
            </a:r>
          </a:p>
          <a:p>
            <a:pPr marL="0" indent="0">
              <a:buFont typeface="Arial" panose="020B0604020202020204" pitchFamily="34" charset="0"/>
              <a:buNone/>
            </a:pPr>
            <a:r>
              <a:rPr lang="en-US" sz="1600" dirty="0">
                <a:latin typeface="Times New Roman" panose="02020603050405020304" pitchFamily="18" charset="0"/>
              </a:rPr>
              <a:t>This policy applies to all personnel as outlined in the overview section as well as any person who wishes to access, store, or move and data store on ABC servers. Breaching the terms stated in the Policy section will constitute a breach of trust and can be cause for termination or revocation of BYOD privileges. </a:t>
            </a:r>
          </a:p>
          <a:p>
            <a:pPr marL="0" indent="0">
              <a:buFont typeface="Arial" panose="020B0604020202020204" pitchFamily="34" charset="0"/>
              <a:buNone/>
            </a:pPr>
            <a:r>
              <a:rPr lang="en-US" sz="1600" dirty="0">
                <a:latin typeface="Times New Roman" panose="02020603050405020304" pitchFamily="18" charset="0"/>
              </a:rPr>
              <a:t>All personnel who wish to use a personal mobile device must receive written approval from their department head or from the IT supervisor if not an employee of ABC. Access for personal mobile devices will only be granted for access to complete your designated tasks or assignments within the duty of your position and greater access will not be granted without written permission from your department head. The use of personal mobile devices will only be authorized when working off-site or when working from home, using your personal devices on ABC property to accomplish tasks that can be accomplished using ABC assets will not be authorized. </a:t>
            </a:r>
          </a:p>
          <a:p>
            <a:pPr marL="0" indent="0">
              <a:buFont typeface="Arial" panose="020B0604020202020204" pitchFamily="34" charset="0"/>
              <a:buNone/>
            </a:pPr>
            <a:r>
              <a:rPr lang="en-US" sz="1600" dirty="0">
                <a:latin typeface="Times New Roman" panose="02020603050405020304" pitchFamily="18" charset="0"/>
              </a:rPr>
              <a:t>4. Policy:  </a:t>
            </a:r>
          </a:p>
          <a:p>
            <a:pPr marL="0" indent="0">
              <a:buFont typeface="Arial" panose="020B0604020202020204" pitchFamily="34" charset="0"/>
              <a:buNone/>
            </a:pPr>
            <a:r>
              <a:rPr lang="en-US" sz="1600" dirty="0"/>
              <a:t>All devices shall be screened to verify the most current Operating System (IOS, Android, or Windows) updates are installed, antivirus software and a firewall is in place prior to authorization of the device on the network by a member of the IT team. When using the devices for company matters Virtual Proxy Networks (VPN) will not be authorized. Any device that fails to meet the previously stated requirements will not be authorized to connect to ABC servers or assets until corrections are made. A member of the IT team can help in getting your security measures up to date. </a:t>
            </a:r>
          </a:p>
        </p:txBody>
      </p:sp>
    </p:spTree>
    <p:extLst>
      <p:ext uri="{BB962C8B-B14F-4D97-AF65-F5344CB8AC3E}">
        <p14:creationId xmlns:p14="http://schemas.microsoft.com/office/powerpoint/2010/main" val="2249566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2EF38-07CF-CF6F-5256-6613ACC94B8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4A8AE0-DDE4-8B98-8DDF-CDCB58BA5095}"/>
              </a:ext>
            </a:extLst>
          </p:cNvPr>
          <p:cNvSpPr>
            <a:spLocks noGrp="1"/>
          </p:cNvSpPr>
          <p:nvPr>
            <p:ph type="sldNum" sz="quarter" idx="12"/>
          </p:nvPr>
        </p:nvSpPr>
        <p:spPr/>
        <p:txBody>
          <a:bodyPr/>
          <a:lstStyle/>
          <a:p>
            <a:fld id="{B5CEABB6-07DC-46E8-9B57-56EC44A396E5}" type="slidenum">
              <a:rPr lang="en-US" smtClean="0"/>
              <a:pPr/>
              <a:t>16</a:t>
            </a:fld>
            <a:endParaRPr lang="en-US" dirty="0"/>
          </a:p>
        </p:txBody>
      </p:sp>
      <p:sp>
        <p:nvSpPr>
          <p:cNvPr id="8" name="TextBox 7">
            <a:extLst>
              <a:ext uri="{FF2B5EF4-FFF2-40B4-BE49-F238E27FC236}">
                <a16:creationId xmlns:a16="http://schemas.microsoft.com/office/drawing/2014/main" id="{55C5AE0A-9FB1-C706-C91D-7397E05C160C}"/>
              </a:ext>
            </a:extLst>
          </p:cNvPr>
          <p:cNvSpPr txBox="1"/>
          <p:nvPr/>
        </p:nvSpPr>
        <p:spPr>
          <a:xfrm>
            <a:off x="836128" y="968022"/>
            <a:ext cx="9389290" cy="2581091"/>
          </a:xfrm>
          <a:prstGeom prst="rect">
            <a:avLst/>
          </a:prstGeom>
          <a:noFill/>
        </p:spPr>
        <p:txBody>
          <a:bodyPr wrap="square">
            <a:spAutoFit/>
          </a:bodyPr>
          <a:lstStyle/>
          <a:p>
            <a:pPr marL="0" indent="0">
              <a:buNone/>
            </a:pPr>
            <a:r>
              <a:rPr lang="en-US" sz="1600" b="1" dirty="0">
                <a:latin typeface="Times New Roman" panose="02020603050405020304" pitchFamily="18" charset="0"/>
                <a:ea typeface="Calibri" panose="020F0502020204030204" pitchFamily="34" charset="0"/>
              </a:rPr>
              <a:t>5. Policy Compliance: </a:t>
            </a:r>
          </a:p>
          <a:p>
            <a:pPr marL="0" indent="0">
              <a:lnSpc>
                <a:spcPct val="115000"/>
              </a:lnSpc>
              <a:spcAft>
                <a:spcPts val="0"/>
              </a:spcAft>
              <a:buNone/>
            </a:pPr>
            <a:r>
              <a:rPr lang="en-US" sz="1600" dirty="0">
                <a:latin typeface="Times New Roman" panose="02020603050405020304" pitchFamily="18" charset="0"/>
                <a:ea typeface="Calibri" panose="020F0502020204030204" pitchFamily="34" charset="0"/>
                <a:cs typeface="Times New Roman" panose="02020603050405020304" pitchFamily="18" charset="0"/>
              </a:rPr>
              <a:t>	All devices used on ABC servers are subject to security screening and random audits of information. Failure to comply with an audit or screening will result in immediate termination and possible legal repercussion if deemed necessary. All devices are subject to search of all data stored within the device and the cloud servers that it is connected to if illegal or inappropriate use of ABC information is believed to be used. </a:t>
            </a:r>
          </a:p>
          <a:p>
            <a:pPr marL="0" indent="0">
              <a:lnSpc>
                <a:spcPct val="115000"/>
              </a:lnSpc>
              <a:spcAft>
                <a:spcPts val="0"/>
              </a:spcAft>
              <a:buNone/>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0"/>
              </a:spcAft>
              <a:buNone/>
            </a:pPr>
            <a:r>
              <a:rPr lang="en-US" sz="1600" dirty="0">
                <a:latin typeface="Times New Roman" panose="02020603050405020304" pitchFamily="18" charset="0"/>
                <a:ea typeface="Calibri" panose="020F0502020204030204" pitchFamily="34" charset="0"/>
                <a:cs typeface="Times New Roman" panose="02020603050405020304" pitchFamily="18" charset="0"/>
              </a:rPr>
              <a:t>	Every case will be handled fairly and investigations into violation will be monitored by the IT supervisor, disciplinary action will be decided based on the gravity and intent behind the violation. All actions taken by the IT Supervisor are subject to appeal by Human Resources. </a:t>
            </a:r>
            <a:endParaRPr lang="en-US" sz="1600" dirty="0">
              <a:latin typeface="Times New Roman" panose="02020603050405020304" pitchFamily="18" charset="0"/>
            </a:endParaRPr>
          </a:p>
        </p:txBody>
      </p:sp>
    </p:spTree>
    <p:extLst>
      <p:ext uri="{BB962C8B-B14F-4D97-AF65-F5344CB8AC3E}">
        <p14:creationId xmlns:p14="http://schemas.microsoft.com/office/powerpoint/2010/main" val="2509130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4276-7442-C019-918F-26005B7761C9}"/>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FA98DFD-29F8-6506-0771-F3E155B0B648}"/>
              </a:ext>
            </a:extLst>
          </p:cNvPr>
          <p:cNvSpPr>
            <a:spLocks noGrp="1"/>
          </p:cNvSpPr>
          <p:nvPr>
            <p:ph type="sldNum" sz="quarter" idx="12"/>
          </p:nvPr>
        </p:nvSpPr>
        <p:spPr/>
        <p:txBody>
          <a:bodyPr/>
          <a:lstStyle/>
          <a:p>
            <a:fld id="{B5CEABB6-07DC-46E8-9B57-56EC44A396E5}" type="slidenum">
              <a:rPr lang="en-US" smtClean="0"/>
              <a:pPr/>
              <a:t>17</a:t>
            </a:fld>
            <a:endParaRPr lang="en-US" dirty="0"/>
          </a:p>
        </p:txBody>
      </p:sp>
      <p:sp>
        <p:nvSpPr>
          <p:cNvPr id="4" name="Content Placeholder 3">
            <a:extLst>
              <a:ext uri="{FF2B5EF4-FFF2-40B4-BE49-F238E27FC236}">
                <a16:creationId xmlns:a16="http://schemas.microsoft.com/office/drawing/2014/main" id="{144E04C9-674E-E498-6A96-D1B732602311}"/>
              </a:ext>
            </a:extLst>
          </p:cNvPr>
          <p:cNvSpPr>
            <a:spLocks noGrp="1"/>
          </p:cNvSpPr>
          <p:nvPr>
            <p:ph sz="half" idx="14"/>
          </p:nvPr>
        </p:nvSpPr>
        <p:spPr/>
        <p:txBody>
          <a:bodyPr/>
          <a:lstStyle/>
          <a:p>
            <a:endParaRPr lang="en-US"/>
          </a:p>
        </p:txBody>
      </p:sp>
      <p:sp>
        <p:nvSpPr>
          <p:cNvPr id="5" name="Content Placeholder 4">
            <a:extLst>
              <a:ext uri="{FF2B5EF4-FFF2-40B4-BE49-F238E27FC236}">
                <a16:creationId xmlns:a16="http://schemas.microsoft.com/office/drawing/2014/main" id="{ADEA0607-02EA-C6EC-7199-83B0F4BCC6F9}"/>
              </a:ext>
            </a:extLst>
          </p:cNvPr>
          <p:cNvSpPr>
            <a:spLocks noGrp="1"/>
          </p:cNvSpPr>
          <p:nvPr>
            <p:ph sz="half" idx="15"/>
          </p:nvPr>
        </p:nvSpPr>
        <p:spPr/>
        <p:txBody>
          <a:bodyPr/>
          <a:lstStyle/>
          <a:p>
            <a:endParaRPr lang="en-US"/>
          </a:p>
        </p:txBody>
      </p:sp>
      <p:sp>
        <p:nvSpPr>
          <p:cNvPr id="7" name="TextBox 6">
            <a:extLst>
              <a:ext uri="{FF2B5EF4-FFF2-40B4-BE49-F238E27FC236}">
                <a16:creationId xmlns:a16="http://schemas.microsoft.com/office/drawing/2014/main" id="{E0CA0CD1-F93B-87B0-72E3-7AA851DA9F1B}"/>
              </a:ext>
            </a:extLst>
          </p:cNvPr>
          <p:cNvSpPr txBox="1"/>
          <p:nvPr/>
        </p:nvSpPr>
        <p:spPr>
          <a:xfrm>
            <a:off x="771733" y="597455"/>
            <a:ext cx="9389287" cy="3816429"/>
          </a:xfrm>
          <a:prstGeom prst="rect">
            <a:avLst/>
          </a:prstGeom>
          <a:noFill/>
        </p:spPr>
        <p:txBody>
          <a:bodyPr wrap="square">
            <a:spAutoFit/>
          </a:bodyPr>
          <a:lstStyle/>
          <a:p>
            <a:pPr marL="0" indent="0">
              <a:buNone/>
            </a:pPr>
            <a:r>
              <a:rPr lang="en-US" b="1" dirty="0">
                <a:latin typeface="Times New Roman" panose="02020603050405020304" pitchFamily="18" charset="0"/>
              </a:rPr>
              <a:t>6. Related Standards, Policies, and Processes:  </a:t>
            </a:r>
          </a:p>
          <a:p>
            <a:pPr marL="0" indent="0">
              <a:buNone/>
            </a:pPr>
            <a:r>
              <a:rPr lang="en-US" sz="1600" spc="5" dirty="0">
                <a:latin typeface="Times New Roman" panose="02020603050405020304" pitchFamily="18" charset="0"/>
                <a:ea typeface="Times New Roman" panose="02020603050405020304" pitchFamily="18" charset="0"/>
                <a:cs typeface="Times New Roman" panose="02020603050405020304" pitchFamily="18" charset="0"/>
              </a:rPr>
              <a:t>As the scope of our mission includes accepting payments via Credit Card PCI-DSS regulations apply as stated below: </a:t>
            </a:r>
          </a:p>
          <a:p>
            <a:pPr marL="0" indent="0">
              <a:buNone/>
            </a:pPr>
            <a:r>
              <a:rPr lang="en-US" sz="1600" spc="5" dirty="0">
                <a:latin typeface="Times New Roman" panose="02020603050405020304" pitchFamily="18" charset="0"/>
                <a:ea typeface="Times New Roman" panose="02020603050405020304" pitchFamily="18" charset="0"/>
                <a:cs typeface="Times New Roman" panose="02020603050405020304" pitchFamily="18" charset="0"/>
              </a:rPr>
              <a:t>-Install and maintain a firewall configuration to protect cardholder data</a:t>
            </a:r>
          </a:p>
          <a:p>
            <a:pPr marL="0" indent="0">
              <a:buNone/>
            </a:pPr>
            <a:r>
              <a:rPr lang="en-US" sz="1600" spc="5" dirty="0">
                <a:latin typeface="Times New Roman" panose="02020603050405020304" pitchFamily="18" charset="0"/>
                <a:ea typeface="Times New Roman" panose="02020603050405020304" pitchFamily="18" charset="0"/>
                <a:cs typeface="Times New Roman" panose="02020603050405020304" pitchFamily="18" charset="0"/>
              </a:rPr>
              <a:t>-Do not use vendor-supplied defaults for system passwords and other security parameters</a:t>
            </a:r>
          </a:p>
          <a:p>
            <a:pPr marL="0" indent="0">
              <a:buNone/>
            </a:pPr>
            <a:r>
              <a:rPr lang="en-US" sz="1600" spc="5" dirty="0">
                <a:latin typeface="Times New Roman" panose="02020603050405020304" pitchFamily="18" charset="0"/>
                <a:ea typeface="Times New Roman" panose="02020603050405020304" pitchFamily="18" charset="0"/>
                <a:cs typeface="Times New Roman" panose="02020603050405020304" pitchFamily="18" charset="0"/>
              </a:rPr>
              <a:t>-Protect stored cardholder data</a:t>
            </a:r>
          </a:p>
          <a:p>
            <a:pPr marL="0" indent="0">
              <a:buNone/>
            </a:pPr>
            <a:r>
              <a:rPr lang="en-US" sz="1600" spc="5" dirty="0">
                <a:latin typeface="Times New Roman" panose="02020603050405020304" pitchFamily="18" charset="0"/>
                <a:ea typeface="Times New Roman" panose="02020603050405020304" pitchFamily="18" charset="0"/>
                <a:cs typeface="Times New Roman" panose="02020603050405020304" pitchFamily="18" charset="0"/>
              </a:rPr>
              <a:t>-Encrypt transmission of cardholder data across open, public networks</a:t>
            </a:r>
          </a:p>
          <a:p>
            <a:pPr marL="0" indent="0">
              <a:buNone/>
            </a:pPr>
            <a:r>
              <a:rPr lang="en-US" sz="1600" spc="5" dirty="0">
                <a:latin typeface="Times New Roman" panose="02020603050405020304" pitchFamily="18" charset="0"/>
                <a:ea typeface="Times New Roman" panose="02020603050405020304" pitchFamily="18" charset="0"/>
                <a:cs typeface="Times New Roman" panose="02020603050405020304" pitchFamily="18" charset="0"/>
              </a:rPr>
              <a:t>-Use and regularly update anti-virus software or programs</a:t>
            </a:r>
          </a:p>
          <a:p>
            <a:pPr marL="0" indent="0">
              <a:buNone/>
            </a:pPr>
            <a:r>
              <a:rPr lang="en-US" sz="1600" spc="5" dirty="0">
                <a:latin typeface="Times New Roman" panose="02020603050405020304" pitchFamily="18" charset="0"/>
                <a:ea typeface="Times New Roman" panose="02020603050405020304" pitchFamily="18" charset="0"/>
                <a:cs typeface="Times New Roman" panose="02020603050405020304" pitchFamily="18" charset="0"/>
              </a:rPr>
              <a:t>-Develop and maintain secure systems and applications</a:t>
            </a:r>
          </a:p>
          <a:p>
            <a:pPr marL="0" indent="0">
              <a:buNone/>
            </a:pPr>
            <a:r>
              <a:rPr lang="en-US" sz="1600" spc="5" dirty="0">
                <a:latin typeface="Times New Roman" panose="02020603050405020304" pitchFamily="18" charset="0"/>
                <a:ea typeface="Times New Roman" panose="02020603050405020304" pitchFamily="18" charset="0"/>
                <a:cs typeface="Times New Roman" panose="02020603050405020304" pitchFamily="18" charset="0"/>
              </a:rPr>
              <a:t>-Restrict access to cardholder data by business need to know</a:t>
            </a:r>
          </a:p>
          <a:p>
            <a:pPr marL="0" indent="0">
              <a:buNone/>
            </a:pPr>
            <a:r>
              <a:rPr lang="en-US" sz="1600" spc="5" dirty="0">
                <a:latin typeface="Times New Roman" panose="02020603050405020304" pitchFamily="18" charset="0"/>
                <a:ea typeface="Times New Roman" panose="02020603050405020304" pitchFamily="18" charset="0"/>
                <a:cs typeface="Times New Roman" panose="02020603050405020304" pitchFamily="18" charset="0"/>
              </a:rPr>
              <a:t>-Assign a unique ID to each person with computer access</a:t>
            </a:r>
          </a:p>
          <a:p>
            <a:pPr marL="0" indent="0">
              <a:buNone/>
            </a:pPr>
            <a:r>
              <a:rPr lang="en-US" sz="1600" spc="5" dirty="0">
                <a:latin typeface="Times New Roman" panose="02020603050405020304" pitchFamily="18" charset="0"/>
                <a:ea typeface="Times New Roman" panose="02020603050405020304" pitchFamily="18" charset="0"/>
                <a:cs typeface="Times New Roman" panose="02020603050405020304" pitchFamily="18" charset="0"/>
              </a:rPr>
              <a:t>-Restrict physical access to cardholder data</a:t>
            </a:r>
          </a:p>
          <a:p>
            <a:pPr marL="0" indent="0">
              <a:buNone/>
            </a:pPr>
            <a:r>
              <a:rPr lang="en-US" sz="1600" spc="5" dirty="0">
                <a:latin typeface="Times New Roman" panose="02020603050405020304" pitchFamily="18" charset="0"/>
                <a:ea typeface="Times New Roman" panose="02020603050405020304" pitchFamily="18" charset="0"/>
                <a:cs typeface="Times New Roman" panose="02020603050405020304" pitchFamily="18" charset="0"/>
              </a:rPr>
              <a:t>-Track and monitor all access to network resources and cardholder data</a:t>
            </a:r>
          </a:p>
          <a:p>
            <a:pPr marL="0" indent="0">
              <a:buNone/>
            </a:pPr>
            <a:r>
              <a:rPr lang="en-US" sz="1600" spc="5" dirty="0">
                <a:latin typeface="Times New Roman" panose="02020603050405020304" pitchFamily="18" charset="0"/>
                <a:ea typeface="Times New Roman" panose="02020603050405020304" pitchFamily="18" charset="0"/>
                <a:cs typeface="Times New Roman" panose="02020603050405020304" pitchFamily="18" charset="0"/>
              </a:rPr>
              <a:t>-Regularly test security systems and processes</a:t>
            </a:r>
          </a:p>
          <a:p>
            <a:pPr marL="0" indent="0">
              <a:buNone/>
            </a:pPr>
            <a:r>
              <a:rPr lang="en-US" sz="1600" spc="5" dirty="0">
                <a:latin typeface="Times New Roman" panose="02020603050405020304" pitchFamily="18" charset="0"/>
                <a:ea typeface="Times New Roman" panose="02020603050405020304" pitchFamily="18" charset="0"/>
                <a:cs typeface="Times New Roman" panose="02020603050405020304" pitchFamily="18" charset="0"/>
              </a:rPr>
              <a:t>-Maintain a policy that addresses information security for all personnel</a:t>
            </a:r>
            <a:endParaRPr lang="en-US" sz="1600" dirty="0"/>
          </a:p>
        </p:txBody>
      </p:sp>
    </p:spTree>
    <p:extLst>
      <p:ext uri="{BB962C8B-B14F-4D97-AF65-F5344CB8AC3E}">
        <p14:creationId xmlns:p14="http://schemas.microsoft.com/office/powerpoint/2010/main" val="3969787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E443A-12AF-DABF-437F-442395083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7FE65-ECBB-99C4-4974-781EE272D26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459D475C-CE5C-7ED1-E47C-9F41E8B23207}"/>
              </a:ext>
            </a:extLst>
          </p:cNvPr>
          <p:cNvSpPr>
            <a:spLocks noGrp="1"/>
          </p:cNvSpPr>
          <p:nvPr>
            <p:ph type="sldNum" sz="quarter" idx="12"/>
          </p:nvPr>
        </p:nvSpPr>
        <p:spPr/>
        <p:txBody>
          <a:bodyPr/>
          <a:lstStyle/>
          <a:p>
            <a:fld id="{B5CEABB6-07DC-46E8-9B57-56EC44A396E5}" type="slidenum">
              <a:rPr lang="en-US" smtClean="0"/>
              <a:pPr/>
              <a:t>18</a:t>
            </a:fld>
            <a:endParaRPr lang="en-US" dirty="0"/>
          </a:p>
        </p:txBody>
      </p:sp>
      <p:sp>
        <p:nvSpPr>
          <p:cNvPr id="4" name="Content Placeholder 3">
            <a:extLst>
              <a:ext uri="{FF2B5EF4-FFF2-40B4-BE49-F238E27FC236}">
                <a16:creationId xmlns:a16="http://schemas.microsoft.com/office/drawing/2014/main" id="{6C051C23-8D17-95FF-EDAD-AC083CF3DA1B}"/>
              </a:ext>
            </a:extLst>
          </p:cNvPr>
          <p:cNvSpPr>
            <a:spLocks noGrp="1"/>
          </p:cNvSpPr>
          <p:nvPr>
            <p:ph sz="half" idx="14"/>
          </p:nvPr>
        </p:nvSpPr>
        <p:spPr/>
        <p:txBody>
          <a:bodyPr/>
          <a:lstStyle/>
          <a:p>
            <a:endParaRPr lang="en-US" dirty="0"/>
          </a:p>
        </p:txBody>
      </p:sp>
      <p:sp>
        <p:nvSpPr>
          <p:cNvPr id="5" name="Content Placeholder 4">
            <a:extLst>
              <a:ext uri="{FF2B5EF4-FFF2-40B4-BE49-F238E27FC236}">
                <a16:creationId xmlns:a16="http://schemas.microsoft.com/office/drawing/2014/main" id="{224EF88C-C163-8ECF-8C8A-0ABC24661265}"/>
              </a:ext>
            </a:extLst>
          </p:cNvPr>
          <p:cNvSpPr>
            <a:spLocks noGrp="1"/>
          </p:cNvSpPr>
          <p:nvPr>
            <p:ph sz="half" idx="15"/>
          </p:nvPr>
        </p:nvSpPr>
        <p:spPr/>
        <p:txBody>
          <a:bodyPr/>
          <a:lstStyle/>
          <a:p>
            <a:endParaRPr lang="en-US"/>
          </a:p>
        </p:txBody>
      </p:sp>
      <p:sp>
        <p:nvSpPr>
          <p:cNvPr id="6" name="Content Placeholder 4">
            <a:extLst>
              <a:ext uri="{FF2B5EF4-FFF2-40B4-BE49-F238E27FC236}">
                <a16:creationId xmlns:a16="http://schemas.microsoft.com/office/drawing/2014/main" id="{C4F55BA4-78DA-9051-5AEE-36BF2C25027B}"/>
              </a:ext>
            </a:extLst>
          </p:cNvPr>
          <p:cNvSpPr txBox="1">
            <a:spLocks/>
          </p:cNvSpPr>
          <p:nvPr/>
        </p:nvSpPr>
        <p:spPr>
          <a:xfrm>
            <a:off x="689019" y="896112"/>
            <a:ext cx="9536806" cy="57150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Times New Roman" panose="02020603050405020304" pitchFamily="18" charset="0"/>
                <a:ea typeface="Calibri" panose="020F0502020204030204" pitchFamily="34" charset="0"/>
              </a:rPr>
              <a:t>7. Definitions and Terms: </a:t>
            </a:r>
            <a:endParaRPr lang="en-US" sz="1600" dirty="0">
              <a:latin typeface="Times New Roman" panose="02020603050405020304" pitchFamily="18" charset="0"/>
            </a:endParaRPr>
          </a:p>
          <a:p>
            <a:pPr marL="0" indent="0">
              <a:buFont typeface="Arial" panose="020B0604020202020204" pitchFamily="34" charset="0"/>
              <a:buNone/>
            </a:pPr>
            <a:r>
              <a:rPr lang="en-US" sz="1600" dirty="0">
                <a:latin typeface="Times New Roman" panose="02020603050405020304" pitchFamily="18" charset="0"/>
              </a:rPr>
              <a:t>BYOD- Bring Your Own Device</a:t>
            </a:r>
          </a:p>
          <a:p>
            <a:pPr marL="0" indent="0">
              <a:buFont typeface="Arial" panose="020B0604020202020204" pitchFamily="34" charset="0"/>
              <a:buNone/>
            </a:pPr>
            <a:r>
              <a:rPr lang="en-US" sz="1600" dirty="0">
                <a:latin typeface="Times New Roman" panose="02020603050405020304" pitchFamily="18" charset="0"/>
              </a:rPr>
              <a:t>Audit- Random search of personal and company assets to verify the use and distribution of company information</a:t>
            </a:r>
          </a:p>
          <a:p>
            <a:pPr marL="0" indent="0">
              <a:buFont typeface="Arial" panose="020B0604020202020204" pitchFamily="34" charset="0"/>
              <a:buNone/>
            </a:pPr>
            <a:r>
              <a:rPr lang="en-US" sz="1600" dirty="0">
                <a:latin typeface="Times New Roman" panose="02020603050405020304" pitchFamily="18" charset="0"/>
              </a:rPr>
              <a:t>Termination- involuntary end of employment without severance or benefits. </a:t>
            </a:r>
          </a:p>
          <a:p>
            <a:pPr marL="0" indent="0">
              <a:buFont typeface="Arial" panose="020B0604020202020204" pitchFamily="34" charset="0"/>
              <a:buNone/>
            </a:pPr>
            <a:endParaRPr lang="en-US" sz="1600" dirty="0">
              <a:latin typeface="Times New Roman" panose="02020603050405020304" pitchFamily="18" charset="0"/>
            </a:endParaRPr>
          </a:p>
          <a:p>
            <a:pPr marL="0" indent="0">
              <a:buFont typeface="Arial" panose="020B0604020202020204" pitchFamily="34" charset="0"/>
              <a:buNone/>
            </a:pPr>
            <a:endParaRPr lang="en-US" sz="1600" dirty="0">
              <a:latin typeface="Times New Roman" panose="02020603050405020304" pitchFamily="18" charset="0"/>
            </a:endParaRPr>
          </a:p>
          <a:p>
            <a:pPr marL="0" indent="0">
              <a:buFont typeface="Arial" panose="020B0604020202020204" pitchFamily="34" charset="0"/>
              <a:buNone/>
            </a:pPr>
            <a:endParaRPr lang="en-US" sz="2400" dirty="0">
              <a:latin typeface="Times New Roman" panose="02020603050405020304" pitchFamily="18" charset="0"/>
            </a:endParaRPr>
          </a:p>
          <a:p>
            <a:pPr marL="0" indent="0">
              <a:buFont typeface="Arial" panose="020B0604020202020204" pitchFamily="34" charset="0"/>
              <a:buNone/>
            </a:pPr>
            <a:r>
              <a:rPr lang="en-US" sz="2400" dirty="0">
                <a:latin typeface="Times New Roman" panose="02020603050405020304" pitchFamily="18" charset="0"/>
              </a:rPr>
              <a:t>8. Revision History:  </a:t>
            </a:r>
          </a:p>
          <a:p>
            <a:pPr marL="0" indent="0">
              <a:buFont typeface="Arial" panose="020B0604020202020204" pitchFamily="34" charset="0"/>
              <a:buNone/>
            </a:pPr>
            <a:endParaRPr lang="en-US" sz="2400" dirty="0">
              <a:latin typeface="Times New Roman" panose="02020603050405020304" pitchFamily="18" charset="0"/>
            </a:endParaRPr>
          </a:p>
        </p:txBody>
      </p:sp>
      <p:graphicFrame>
        <p:nvGraphicFramePr>
          <p:cNvPr id="7" name="Table 6">
            <a:extLst>
              <a:ext uri="{FF2B5EF4-FFF2-40B4-BE49-F238E27FC236}">
                <a16:creationId xmlns:a16="http://schemas.microsoft.com/office/drawing/2014/main" id="{7732D550-3F23-25B6-D544-2B29D604A66B}"/>
              </a:ext>
            </a:extLst>
          </p:cNvPr>
          <p:cNvGraphicFramePr>
            <a:graphicFrameLocks noGrp="1"/>
          </p:cNvGraphicFramePr>
          <p:nvPr>
            <p:extLst>
              <p:ext uri="{D42A27DB-BD31-4B8C-83A1-F6EECF244321}">
                <p14:modId xmlns:p14="http://schemas.microsoft.com/office/powerpoint/2010/main" val="3595686054"/>
              </p:ext>
            </p:extLst>
          </p:nvPr>
        </p:nvGraphicFramePr>
        <p:xfrm>
          <a:off x="771734" y="4547901"/>
          <a:ext cx="6080760" cy="1228471"/>
        </p:xfrm>
        <a:graphic>
          <a:graphicData uri="http://schemas.openxmlformats.org/drawingml/2006/table">
            <a:tbl>
              <a:tblPr firstRow="1" firstCol="1" bandRow="1">
                <a:tableStyleId>{5C22544A-7EE6-4342-B048-85BDC9FD1C3A}</a:tableStyleId>
              </a:tblPr>
              <a:tblGrid>
                <a:gridCol w="1211580">
                  <a:extLst>
                    <a:ext uri="{9D8B030D-6E8A-4147-A177-3AD203B41FA5}">
                      <a16:colId xmlns:a16="http://schemas.microsoft.com/office/drawing/2014/main" val="131590957"/>
                    </a:ext>
                  </a:extLst>
                </a:gridCol>
                <a:gridCol w="1485900">
                  <a:extLst>
                    <a:ext uri="{9D8B030D-6E8A-4147-A177-3AD203B41FA5}">
                      <a16:colId xmlns:a16="http://schemas.microsoft.com/office/drawing/2014/main" val="3477151750"/>
                    </a:ext>
                  </a:extLst>
                </a:gridCol>
                <a:gridCol w="3383280">
                  <a:extLst>
                    <a:ext uri="{9D8B030D-6E8A-4147-A177-3AD203B41FA5}">
                      <a16:colId xmlns:a16="http://schemas.microsoft.com/office/drawing/2014/main" val="763426395"/>
                    </a:ext>
                  </a:extLst>
                </a:gridCol>
              </a:tblGrid>
              <a:tr h="284480">
                <a:tc>
                  <a:txBody>
                    <a:bodyPr/>
                    <a:lstStyle/>
                    <a:p>
                      <a:pPr marL="0" marR="0">
                        <a:lnSpc>
                          <a:spcPct val="115000"/>
                        </a:lnSpc>
                        <a:spcBef>
                          <a:spcPts val="2400"/>
                        </a:spcBef>
                        <a:spcAft>
                          <a:spcPts val="0"/>
                        </a:spcAft>
                      </a:pPr>
                      <a:r>
                        <a:rPr lang="en-US" sz="1200" kern="0">
                          <a:effectLst/>
                        </a:rPr>
                        <a:t>Date of change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dirty="0">
                          <a:effectLst/>
                        </a:rPr>
                        <a:t>Responsible</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Summary of change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1181985"/>
                  </a:ext>
                </a:extLst>
              </a:tr>
              <a:tr h="422275">
                <a:tc>
                  <a:txBody>
                    <a:bodyPr/>
                    <a:lstStyle/>
                    <a:p>
                      <a:pPr marL="0" marR="0">
                        <a:lnSpc>
                          <a:spcPct val="115000"/>
                        </a:lnSpc>
                        <a:spcBef>
                          <a:spcPts val="2400"/>
                        </a:spcBef>
                        <a:spcAft>
                          <a:spcPts val="0"/>
                        </a:spcAft>
                      </a:pPr>
                      <a:r>
                        <a:rPr lang="en-US" sz="1200" kern="0">
                          <a:effectLst/>
                        </a:rPr>
                        <a:t>August 2019</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dirty="0">
                          <a:effectLst/>
                        </a:rPr>
                        <a:t>SANS policy team</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dirty="0">
                          <a:effectLst/>
                        </a:rPr>
                        <a:t>Updated and converted to new format</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34509339"/>
                  </a:ext>
                </a:extLst>
              </a:tr>
              <a:tr h="307975">
                <a:tc>
                  <a:txBody>
                    <a:bodyPr/>
                    <a:lstStyle/>
                    <a:p>
                      <a:pPr marL="0" marR="0">
                        <a:lnSpc>
                          <a:spcPct val="115000"/>
                        </a:lnSpc>
                        <a:spcBef>
                          <a:spcPts val="2400"/>
                        </a:spcBef>
                        <a:spcAft>
                          <a:spcPts val="0"/>
                        </a:spcAft>
                      </a:pPr>
                      <a:r>
                        <a:rPr lang="en-US" sz="1100" kern="0">
                          <a:effectLst/>
                        </a:rPr>
                        <a:t>September 25, 2024</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a:effectLst/>
                        </a:rPr>
                        <a:t>Taylor Muse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dirty="0">
                          <a:effectLst/>
                        </a:rPr>
                        <a:t>Created Policy guidelines</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7161851"/>
                  </a:ext>
                </a:extLst>
              </a:tr>
            </a:tbl>
          </a:graphicData>
        </a:graphic>
      </p:graphicFrame>
    </p:spTree>
    <p:extLst>
      <p:ext uri="{BB962C8B-B14F-4D97-AF65-F5344CB8AC3E}">
        <p14:creationId xmlns:p14="http://schemas.microsoft.com/office/powerpoint/2010/main" val="40792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07F6-EBFB-AD30-65F2-2792DC7E572A}"/>
              </a:ext>
            </a:extLst>
          </p:cNvPr>
          <p:cNvSpPr>
            <a:spLocks noGrp="1"/>
          </p:cNvSpPr>
          <p:nvPr>
            <p:ph type="title"/>
          </p:nvPr>
        </p:nvSpPr>
        <p:spPr/>
        <p:txBody>
          <a:bodyPr/>
          <a:lstStyle/>
          <a:p>
            <a:r>
              <a:rPr lang="en-US" dirty="0"/>
              <a:t>View full Policy by selecting icon below</a:t>
            </a:r>
          </a:p>
        </p:txBody>
      </p:sp>
      <p:sp>
        <p:nvSpPr>
          <p:cNvPr id="3" name="Slide Number Placeholder 2">
            <a:extLst>
              <a:ext uri="{FF2B5EF4-FFF2-40B4-BE49-F238E27FC236}">
                <a16:creationId xmlns:a16="http://schemas.microsoft.com/office/drawing/2014/main" id="{95729105-81C2-FD9C-CB24-0179B1C65FC2}"/>
              </a:ext>
            </a:extLst>
          </p:cNvPr>
          <p:cNvSpPr>
            <a:spLocks noGrp="1"/>
          </p:cNvSpPr>
          <p:nvPr>
            <p:ph type="sldNum" sz="quarter" idx="12"/>
          </p:nvPr>
        </p:nvSpPr>
        <p:spPr/>
        <p:txBody>
          <a:bodyPr/>
          <a:lstStyle/>
          <a:p>
            <a:fld id="{B5CEABB6-07DC-46E8-9B57-56EC44A396E5}" type="slidenum">
              <a:rPr lang="en-US" smtClean="0"/>
              <a:pPr/>
              <a:t>19</a:t>
            </a:fld>
            <a:endParaRPr lang="en-US" dirty="0"/>
          </a:p>
        </p:txBody>
      </p:sp>
      <p:sp>
        <p:nvSpPr>
          <p:cNvPr id="4" name="Content Placeholder 3">
            <a:extLst>
              <a:ext uri="{FF2B5EF4-FFF2-40B4-BE49-F238E27FC236}">
                <a16:creationId xmlns:a16="http://schemas.microsoft.com/office/drawing/2014/main" id="{22527694-B8E6-B329-E1F8-148C9A05F9DC}"/>
              </a:ext>
            </a:extLst>
          </p:cNvPr>
          <p:cNvSpPr>
            <a:spLocks noGrp="1"/>
          </p:cNvSpPr>
          <p:nvPr>
            <p:ph sz="half" idx="14"/>
          </p:nvPr>
        </p:nvSpPr>
        <p:spPr/>
        <p:txBody>
          <a:bodyPr/>
          <a:lstStyle/>
          <a:p>
            <a:endParaRPr lang="en-US"/>
          </a:p>
        </p:txBody>
      </p:sp>
      <p:sp>
        <p:nvSpPr>
          <p:cNvPr id="5" name="Content Placeholder 4">
            <a:extLst>
              <a:ext uri="{FF2B5EF4-FFF2-40B4-BE49-F238E27FC236}">
                <a16:creationId xmlns:a16="http://schemas.microsoft.com/office/drawing/2014/main" id="{9E87410A-3095-7121-0E28-204891AA710D}"/>
              </a:ext>
            </a:extLst>
          </p:cNvPr>
          <p:cNvSpPr>
            <a:spLocks noGrp="1"/>
          </p:cNvSpPr>
          <p:nvPr>
            <p:ph sz="half" idx="15"/>
          </p:nvPr>
        </p:nvSpPr>
        <p:spPr/>
        <p:txBody>
          <a:bodyPr/>
          <a:lstStyle/>
          <a:p>
            <a:endParaRPr lang="en-US"/>
          </a:p>
        </p:txBody>
      </p:sp>
      <p:graphicFrame>
        <p:nvGraphicFramePr>
          <p:cNvPr id="6" name="Object 5">
            <a:extLst>
              <a:ext uri="{FF2B5EF4-FFF2-40B4-BE49-F238E27FC236}">
                <a16:creationId xmlns:a16="http://schemas.microsoft.com/office/drawing/2014/main" id="{D77F1857-5A83-CD0E-84FA-8274071DC6EC}"/>
              </a:ext>
            </a:extLst>
          </p:cNvPr>
          <p:cNvGraphicFramePr>
            <a:graphicFrameLocks noChangeAspect="1"/>
          </p:cNvGraphicFramePr>
          <p:nvPr>
            <p:extLst>
              <p:ext uri="{D42A27DB-BD31-4B8C-83A1-F6EECF244321}">
                <p14:modId xmlns:p14="http://schemas.microsoft.com/office/powerpoint/2010/main" val="2053604401"/>
              </p:ext>
            </p:extLst>
          </p:nvPr>
        </p:nvGraphicFramePr>
        <p:xfrm>
          <a:off x="4829569" y="3429000"/>
          <a:ext cx="914400" cy="771525"/>
        </p:xfrm>
        <a:graphic>
          <a:graphicData uri="http://schemas.openxmlformats.org/presentationml/2006/ole">
            <mc:AlternateContent xmlns:mc="http://schemas.openxmlformats.org/markup-compatibility/2006">
              <mc:Choice xmlns:v="urn:schemas-microsoft-com:vml" Requires="v">
                <p:oleObj name="Document" showAsIcon="1" r:id="rId2" imgW="914400" imgH="771525" progId="Word.Document.12">
                  <p:embed/>
                </p:oleObj>
              </mc:Choice>
              <mc:Fallback>
                <p:oleObj name="Document" showAsIcon="1" r:id="rId2" imgW="914400" imgH="771525" progId="Word.Document.12">
                  <p:embed/>
                  <p:pic>
                    <p:nvPicPr>
                      <p:cNvPr id="6" name="Object 5">
                        <a:extLst>
                          <a:ext uri="{FF2B5EF4-FFF2-40B4-BE49-F238E27FC236}">
                            <a16:creationId xmlns:a16="http://schemas.microsoft.com/office/drawing/2014/main" id="{D77F1857-5A83-CD0E-84FA-8274071DC6EC}"/>
                          </a:ext>
                        </a:extLst>
                      </p:cNvPr>
                      <p:cNvPicPr/>
                      <p:nvPr/>
                    </p:nvPicPr>
                    <p:blipFill>
                      <a:blip r:embed="rId3"/>
                      <a:stretch>
                        <a:fillRect/>
                      </a:stretch>
                    </p:blipFill>
                    <p:spPr>
                      <a:xfrm>
                        <a:off x="4829569" y="3429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269642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933950" y="429461"/>
            <a:ext cx="6343650" cy="2668463"/>
          </a:xfrm>
        </p:spPr>
        <p:txBody>
          <a:bodyPr>
            <a:normAutofit/>
          </a:bodyPr>
          <a:lstStyle/>
          <a:p>
            <a:r>
              <a:rPr lang="en-US" dirty="0"/>
              <a:t>Agenda</a:t>
            </a:r>
            <a:endParaRPr lang="en-ZA" dirty="0"/>
          </a:p>
        </p:txBody>
      </p:sp>
      <p:sp>
        <p:nvSpPr>
          <p:cNvPr id="3" name="Subtitle 2">
            <a:extLst>
              <a:ext uri="{FF2B5EF4-FFF2-40B4-BE49-F238E27FC236}">
                <a16:creationId xmlns:a16="http://schemas.microsoft.com/office/drawing/2014/main" id="{35E3EA69-4E0E-41BD-8095-A124225A2647}"/>
              </a:ext>
            </a:extLst>
          </p:cNvPr>
          <p:cNvSpPr>
            <a:spLocks noGrp="1"/>
          </p:cNvSpPr>
          <p:nvPr>
            <p:ph sz="half" idx="14"/>
          </p:nvPr>
        </p:nvSpPr>
        <p:spPr>
          <a:xfrm>
            <a:off x="4938713" y="3300413"/>
            <a:ext cx="6338887" cy="2668587"/>
          </a:xfrm>
        </p:spPr>
        <p:txBody>
          <a:bodyPr>
            <a:normAutofit fontScale="55000" lnSpcReduction="20000"/>
          </a:bodyPr>
          <a:lstStyle/>
          <a:p>
            <a:r>
              <a:rPr lang="en-US" dirty="0"/>
              <a:t>Introduction</a:t>
            </a:r>
          </a:p>
          <a:p>
            <a:r>
              <a:rPr lang="en-US" dirty="0"/>
              <a:t>Encryption</a:t>
            </a:r>
          </a:p>
          <a:p>
            <a:r>
              <a:rPr lang="en-US" dirty="0"/>
              <a:t>Firewall </a:t>
            </a:r>
          </a:p>
          <a:p>
            <a:r>
              <a:rPr lang="en-US" dirty="0"/>
              <a:t>Security Policy</a:t>
            </a:r>
          </a:p>
          <a:p>
            <a:r>
              <a:rPr lang="en-US" dirty="0"/>
              <a:t>Multi-factor Authentication</a:t>
            </a:r>
          </a:p>
          <a:p>
            <a:r>
              <a:rPr lang="en-US" dirty="0"/>
              <a:t>Vulnerability Assessment</a:t>
            </a:r>
          </a:p>
          <a:p>
            <a:r>
              <a:rPr lang="en-US" dirty="0"/>
              <a:t>Challenges</a:t>
            </a:r>
          </a:p>
          <a:p>
            <a:r>
              <a:rPr lang="en-US" dirty="0"/>
              <a:t>Career Skills</a:t>
            </a:r>
          </a:p>
          <a:p>
            <a:r>
              <a:rPr lang="en-US" dirty="0"/>
              <a:t>References</a:t>
            </a:r>
          </a:p>
          <a:p>
            <a:r>
              <a:rPr lang="en-US" dirty="0"/>
              <a:t>Conclusion</a:t>
            </a:r>
          </a:p>
        </p:txBody>
      </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2243494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E4B42-F2D9-9C46-DCD0-59F8FEC42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7A154-56B3-4E10-5FC9-A49814DDC2AB}"/>
              </a:ext>
            </a:extLst>
          </p:cNvPr>
          <p:cNvSpPr>
            <a:spLocks noGrp="1"/>
          </p:cNvSpPr>
          <p:nvPr>
            <p:ph type="title"/>
          </p:nvPr>
        </p:nvSpPr>
        <p:spPr/>
        <p:txBody>
          <a:bodyPr/>
          <a:lstStyle/>
          <a:p>
            <a:r>
              <a:rPr lang="en-US" dirty="0"/>
              <a:t>Module 4 summary</a:t>
            </a:r>
          </a:p>
        </p:txBody>
      </p:sp>
      <p:sp>
        <p:nvSpPr>
          <p:cNvPr id="3" name="Slide Number Placeholder 2">
            <a:extLst>
              <a:ext uri="{FF2B5EF4-FFF2-40B4-BE49-F238E27FC236}">
                <a16:creationId xmlns:a16="http://schemas.microsoft.com/office/drawing/2014/main" id="{717EA4AF-D205-7B64-605F-DB7A813D6DF6}"/>
              </a:ext>
            </a:extLst>
          </p:cNvPr>
          <p:cNvSpPr>
            <a:spLocks noGrp="1"/>
          </p:cNvSpPr>
          <p:nvPr>
            <p:ph type="sldNum" sz="quarter" idx="12"/>
          </p:nvPr>
        </p:nvSpPr>
        <p:spPr/>
        <p:txBody>
          <a:bodyPr/>
          <a:lstStyle/>
          <a:p>
            <a:fld id="{B5CEABB6-07DC-46E8-9B57-56EC44A396E5}" type="slidenum">
              <a:rPr lang="en-US" smtClean="0"/>
              <a:pPr/>
              <a:t>20</a:t>
            </a:fld>
            <a:endParaRPr lang="en-US" dirty="0"/>
          </a:p>
        </p:txBody>
      </p:sp>
      <p:sp>
        <p:nvSpPr>
          <p:cNvPr id="4" name="Content Placeholder 3">
            <a:extLst>
              <a:ext uri="{FF2B5EF4-FFF2-40B4-BE49-F238E27FC236}">
                <a16:creationId xmlns:a16="http://schemas.microsoft.com/office/drawing/2014/main" id="{BCB9E604-E687-4C6D-A573-6E553A12592A}"/>
              </a:ext>
            </a:extLst>
          </p:cNvPr>
          <p:cNvSpPr>
            <a:spLocks noGrp="1"/>
          </p:cNvSpPr>
          <p:nvPr>
            <p:ph sz="half" idx="14"/>
          </p:nvPr>
        </p:nvSpPr>
        <p:spPr>
          <a:xfrm>
            <a:off x="771734" y="2590800"/>
            <a:ext cx="9069383" cy="3505200"/>
          </a:xfrm>
        </p:spPr>
        <p:txBody>
          <a:bodyPr/>
          <a:lstStyle/>
          <a:p>
            <a:r>
              <a:rPr lang="en-US" dirty="0"/>
              <a:t>Aside from telling employees what they can and cannot use while at work in a security policy another very important feature that will prevent unauthorized access to information systems is multifactor authentication(MFA). </a:t>
            </a:r>
          </a:p>
          <a:p>
            <a:r>
              <a:rPr lang="en-US" dirty="0"/>
              <a:t>In Module 5 I will demonstrate how to implement MFA on a kali machine using google authentication. </a:t>
            </a:r>
          </a:p>
          <a:p>
            <a:endParaRPr lang="en-US" dirty="0"/>
          </a:p>
        </p:txBody>
      </p:sp>
    </p:spTree>
    <p:extLst>
      <p:ext uri="{BB962C8B-B14F-4D97-AF65-F5344CB8AC3E}">
        <p14:creationId xmlns:p14="http://schemas.microsoft.com/office/powerpoint/2010/main" val="1454192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676401"/>
            <a:ext cx="7772400" cy="2365375"/>
          </a:xfrm>
        </p:spPr>
        <p:txBody>
          <a:bodyPr>
            <a:normAutofit/>
          </a:bodyPr>
          <a:lstStyle/>
          <a:p>
            <a:r>
              <a:rPr lang="en-US" dirty="0"/>
              <a:t>SEC285</a:t>
            </a:r>
            <a:br>
              <a:rPr lang="en-US" dirty="0"/>
            </a:br>
            <a:r>
              <a:rPr lang="en-US" dirty="0"/>
              <a:t>Module 5</a:t>
            </a:r>
            <a:br>
              <a:rPr lang="en-US" dirty="0"/>
            </a:br>
            <a:r>
              <a:rPr lang="en-US" sz="3100" dirty="0"/>
              <a:t>Multifactor Authentication (MFA) </a:t>
            </a:r>
          </a:p>
        </p:txBody>
      </p:sp>
      <p:sp>
        <p:nvSpPr>
          <p:cNvPr id="3" name="TextBox 2">
            <a:extLst>
              <a:ext uri="{FF2B5EF4-FFF2-40B4-BE49-F238E27FC236}">
                <a16:creationId xmlns:a16="http://schemas.microsoft.com/office/drawing/2014/main" id="{BD3A3FDD-E830-6F3B-0DC2-7B48CEF24CE8}"/>
              </a:ext>
            </a:extLst>
          </p:cNvPr>
          <p:cNvSpPr txBox="1"/>
          <p:nvPr/>
        </p:nvSpPr>
        <p:spPr>
          <a:xfrm>
            <a:off x="4724400" y="4648201"/>
            <a:ext cx="3581400" cy="646331"/>
          </a:xfrm>
          <a:prstGeom prst="rect">
            <a:avLst/>
          </a:prstGeom>
          <a:noFill/>
        </p:spPr>
        <p:txBody>
          <a:bodyPr wrap="square" rtlCol="0">
            <a:spAutoFit/>
          </a:bodyPr>
          <a:lstStyle/>
          <a:p>
            <a:r>
              <a:rPr lang="en-US" dirty="0"/>
              <a:t>Name: Taylor Muse</a:t>
            </a:r>
          </a:p>
          <a:p>
            <a:r>
              <a:rPr lang="en-US"/>
              <a:t>Session: 10400</a:t>
            </a:r>
          </a:p>
        </p:txBody>
      </p:sp>
    </p:spTree>
    <p:extLst>
      <p:ext uri="{BB962C8B-B14F-4D97-AF65-F5344CB8AC3E}">
        <p14:creationId xmlns:p14="http://schemas.microsoft.com/office/powerpoint/2010/main" val="3563880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541AA-9D9B-76E5-C0AA-74F32AC7B4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547D9D-D50F-1F6F-EB83-2F3EEE652EAE}"/>
              </a:ext>
            </a:extLst>
          </p:cNvPr>
          <p:cNvSpPr>
            <a:spLocks noGrp="1"/>
          </p:cNvSpPr>
          <p:nvPr>
            <p:ph type="title"/>
          </p:nvPr>
        </p:nvSpPr>
        <p:spPr/>
        <p:txBody>
          <a:bodyPr/>
          <a:lstStyle/>
          <a:p>
            <a:r>
              <a:rPr lang="en-US" dirty="0"/>
              <a:t>Google common auth file loaded</a:t>
            </a:r>
          </a:p>
        </p:txBody>
      </p:sp>
      <p:sp>
        <p:nvSpPr>
          <p:cNvPr id="9" name="Content Placeholder 8">
            <a:extLst>
              <a:ext uri="{FF2B5EF4-FFF2-40B4-BE49-F238E27FC236}">
                <a16:creationId xmlns:a16="http://schemas.microsoft.com/office/drawing/2014/main" id="{DCB7C3E1-D348-C72E-71B3-AE1BDD17735B}"/>
              </a:ext>
            </a:extLst>
          </p:cNvPr>
          <p:cNvSpPr>
            <a:spLocks noGrp="1"/>
          </p:cNvSpPr>
          <p:nvPr>
            <p:ph sz="half" idx="14"/>
          </p:nvPr>
        </p:nvSpPr>
        <p:spPr>
          <a:xfrm>
            <a:off x="771734" y="2590800"/>
            <a:ext cx="2802153" cy="3505200"/>
          </a:xfrm>
        </p:spPr>
        <p:txBody>
          <a:bodyPr/>
          <a:lstStyle/>
          <a:p>
            <a:r>
              <a:rPr lang="en-US" dirty="0"/>
              <a:t>This shows that authentication through googles common auth app is required for users to sign in. </a:t>
            </a:r>
          </a:p>
        </p:txBody>
      </p:sp>
      <p:sp>
        <p:nvSpPr>
          <p:cNvPr id="11" name="Content Placeholder 10">
            <a:extLst>
              <a:ext uri="{FF2B5EF4-FFF2-40B4-BE49-F238E27FC236}">
                <a16:creationId xmlns:a16="http://schemas.microsoft.com/office/drawing/2014/main" id="{404012E4-1DA4-4540-19CD-37B11079455A}"/>
              </a:ext>
            </a:extLst>
          </p:cNvPr>
          <p:cNvSpPr>
            <a:spLocks noGrp="1"/>
          </p:cNvSpPr>
          <p:nvPr>
            <p:ph sz="half" idx="15"/>
          </p:nvPr>
        </p:nvSpPr>
        <p:spPr/>
        <p:txBody>
          <a:bodyPr/>
          <a:lstStyle/>
          <a:p>
            <a:endParaRPr lang="en-US"/>
          </a:p>
        </p:txBody>
      </p:sp>
      <p:pic>
        <p:nvPicPr>
          <p:cNvPr id="2" name="Picture 1">
            <a:extLst>
              <a:ext uri="{FF2B5EF4-FFF2-40B4-BE49-F238E27FC236}">
                <a16:creationId xmlns:a16="http://schemas.microsoft.com/office/drawing/2014/main" id="{D6E6310D-42D8-6F4F-29A8-ECEC1FB44FC8}"/>
              </a:ext>
            </a:extLst>
          </p:cNvPr>
          <p:cNvPicPr>
            <a:picLocks noChangeAspect="1"/>
          </p:cNvPicPr>
          <p:nvPr/>
        </p:nvPicPr>
        <p:blipFill>
          <a:blip r:embed="rId3"/>
          <a:stretch>
            <a:fillRect/>
          </a:stretch>
        </p:blipFill>
        <p:spPr>
          <a:xfrm>
            <a:off x="3887388" y="2230953"/>
            <a:ext cx="6840305" cy="4224894"/>
          </a:xfrm>
          <a:prstGeom prst="rect">
            <a:avLst/>
          </a:prstGeom>
        </p:spPr>
      </p:pic>
    </p:spTree>
    <p:extLst>
      <p:ext uri="{BB962C8B-B14F-4D97-AF65-F5344CB8AC3E}">
        <p14:creationId xmlns:p14="http://schemas.microsoft.com/office/powerpoint/2010/main" val="4017530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58827-5057-443E-DCD7-0168AC71B8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DAA35E-FDF0-384C-7C14-D213DE41B707}"/>
              </a:ext>
            </a:extLst>
          </p:cNvPr>
          <p:cNvSpPr>
            <a:spLocks noGrp="1"/>
          </p:cNvSpPr>
          <p:nvPr>
            <p:ph type="title"/>
          </p:nvPr>
        </p:nvSpPr>
        <p:spPr/>
        <p:txBody>
          <a:bodyPr>
            <a:normAutofit/>
          </a:bodyPr>
          <a:lstStyle/>
          <a:p>
            <a:r>
              <a:rPr lang="en-US" dirty="0"/>
              <a:t>Multi factor authentication login screen</a:t>
            </a:r>
          </a:p>
        </p:txBody>
      </p:sp>
      <p:sp>
        <p:nvSpPr>
          <p:cNvPr id="9" name="Content Placeholder 8">
            <a:extLst>
              <a:ext uri="{FF2B5EF4-FFF2-40B4-BE49-F238E27FC236}">
                <a16:creationId xmlns:a16="http://schemas.microsoft.com/office/drawing/2014/main" id="{4677AD0F-78B0-C860-0ED5-29AE5B3B811D}"/>
              </a:ext>
            </a:extLst>
          </p:cNvPr>
          <p:cNvSpPr>
            <a:spLocks noGrp="1"/>
          </p:cNvSpPr>
          <p:nvPr>
            <p:ph sz="half" idx="14"/>
          </p:nvPr>
        </p:nvSpPr>
        <p:spPr/>
        <p:txBody>
          <a:bodyPr/>
          <a:lstStyle/>
          <a:p>
            <a:r>
              <a:rPr lang="en-US" dirty="0"/>
              <a:t>Before a user can sign in they must present a correct password and authenticate using the google authenticating app and present the correct verification code that is displayed in that app. </a:t>
            </a:r>
          </a:p>
        </p:txBody>
      </p:sp>
      <p:sp>
        <p:nvSpPr>
          <p:cNvPr id="11" name="Content Placeholder 10">
            <a:extLst>
              <a:ext uri="{FF2B5EF4-FFF2-40B4-BE49-F238E27FC236}">
                <a16:creationId xmlns:a16="http://schemas.microsoft.com/office/drawing/2014/main" id="{A4E0D725-4898-67BE-C0B4-C7D538BD56F1}"/>
              </a:ext>
            </a:extLst>
          </p:cNvPr>
          <p:cNvSpPr>
            <a:spLocks noGrp="1"/>
          </p:cNvSpPr>
          <p:nvPr>
            <p:ph sz="half" idx="15"/>
          </p:nvPr>
        </p:nvSpPr>
        <p:spPr/>
        <p:txBody>
          <a:bodyPr/>
          <a:lstStyle/>
          <a:p>
            <a:endParaRPr lang="en-US"/>
          </a:p>
        </p:txBody>
      </p:sp>
      <p:pic>
        <p:nvPicPr>
          <p:cNvPr id="2" name="Picture 1">
            <a:extLst>
              <a:ext uri="{FF2B5EF4-FFF2-40B4-BE49-F238E27FC236}">
                <a16:creationId xmlns:a16="http://schemas.microsoft.com/office/drawing/2014/main" id="{ED0A0140-2F6B-CF34-A090-2E39B62EF40E}"/>
              </a:ext>
            </a:extLst>
          </p:cNvPr>
          <p:cNvPicPr>
            <a:picLocks noChangeAspect="1"/>
          </p:cNvPicPr>
          <p:nvPr/>
        </p:nvPicPr>
        <p:blipFill>
          <a:blip r:embed="rId3"/>
          <a:stretch>
            <a:fillRect/>
          </a:stretch>
        </p:blipFill>
        <p:spPr>
          <a:xfrm>
            <a:off x="5206093" y="2590800"/>
            <a:ext cx="4419983" cy="3048264"/>
          </a:xfrm>
          <a:prstGeom prst="rect">
            <a:avLst/>
          </a:prstGeom>
        </p:spPr>
      </p:pic>
    </p:spTree>
    <p:extLst>
      <p:ext uri="{BB962C8B-B14F-4D97-AF65-F5344CB8AC3E}">
        <p14:creationId xmlns:p14="http://schemas.microsoft.com/office/powerpoint/2010/main" val="1736035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E4B42-F2D9-9C46-DCD0-59F8FEC42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7A154-56B3-4E10-5FC9-A49814DDC2AB}"/>
              </a:ext>
            </a:extLst>
          </p:cNvPr>
          <p:cNvSpPr>
            <a:spLocks noGrp="1"/>
          </p:cNvSpPr>
          <p:nvPr>
            <p:ph type="title"/>
          </p:nvPr>
        </p:nvSpPr>
        <p:spPr/>
        <p:txBody>
          <a:bodyPr/>
          <a:lstStyle/>
          <a:p>
            <a:r>
              <a:rPr lang="en-US" dirty="0"/>
              <a:t>Module 5 summary</a:t>
            </a:r>
          </a:p>
        </p:txBody>
      </p:sp>
      <p:sp>
        <p:nvSpPr>
          <p:cNvPr id="3" name="Slide Number Placeholder 2">
            <a:extLst>
              <a:ext uri="{FF2B5EF4-FFF2-40B4-BE49-F238E27FC236}">
                <a16:creationId xmlns:a16="http://schemas.microsoft.com/office/drawing/2014/main" id="{717EA4AF-D205-7B64-605F-DB7A813D6DF6}"/>
              </a:ext>
            </a:extLst>
          </p:cNvPr>
          <p:cNvSpPr>
            <a:spLocks noGrp="1"/>
          </p:cNvSpPr>
          <p:nvPr>
            <p:ph type="sldNum" sz="quarter" idx="12"/>
          </p:nvPr>
        </p:nvSpPr>
        <p:spPr/>
        <p:txBody>
          <a:bodyPr/>
          <a:lstStyle/>
          <a:p>
            <a:fld id="{B5CEABB6-07DC-46E8-9B57-56EC44A396E5}" type="slidenum">
              <a:rPr lang="en-US" smtClean="0"/>
              <a:pPr/>
              <a:t>24</a:t>
            </a:fld>
            <a:endParaRPr lang="en-US" dirty="0"/>
          </a:p>
        </p:txBody>
      </p:sp>
      <p:sp>
        <p:nvSpPr>
          <p:cNvPr id="4" name="Content Placeholder 3">
            <a:extLst>
              <a:ext uri="{FF2B5EF4-FFF2-40B4-BE49-F238E27FC236}">
                <a16:creationId xmlns:a16="http://schemas.microsoft.com/office/drawing/2014/main" id="{BCB9E604-E687-4C6D-A573-6E553A12592A}"/>
              </a:ext>
            </a:extLst>
          </p:cNvPr>
          <p:cNvSpPr>
            <a:spLocks noGrp="1"/>
          </p:cNvSpPr>
          <p:nvPr>
            <p:ph sz="half" idx="14"/>
          </p:nvPr>
        </p:nvSpPr>
        <p:spPr>
          <a:xfrm>
            <a:off x="771734" y="2590800"/>
            <a:ext cx="9389290" cy="3505200"/>
          </a:xfrm>
        </p:spPr>
        <p:txBody>
          <a:bodyPr/>
          <a:lstStyle/>
          <a:p>
            <a:r>
              <a:rPr lang="en-US" dirty="0"/>
              <a:t>Using all of these tools (encryption, firewalls, security policies’, and MFA) are great but sometimes vulnerabilities can be missed. </a:t>
            </a:r>
          </a:p>
          <a:p>
            <a:endParaRPr lang="en-US" dirty="0"/>
          </a:p>
          <a:p>
            <a:r>
              <a:rPr lang="en-US" dirty="0"/>
              <a:t>The final module will demonstrate how to use Assessment applications that will scan the network and bring potential vulnerabilities to the attention of system administrators. </a:t>
            </a:r>
          </a:p>
        </p:txBody>
      </p:sp>
    </p:spTree>
    <p:extLst>
      <p:ext uri="{BB962C8B-B14F-4D97-AF65-F5344CB8AC3E}">
        <p14:creationId xmlns:p14="http://schemas.microsoft.com/office/powerpoint/2010/main" val="2694557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676401"/>
            <a:ext cx="7772400" cy="2365375"/>
          </a:xfrm>
        </p:spPr>
        <p:txBody>
          <a:bodyPr>
            <a:normAutofit/>
          </a:bodyPr>
          <a:lstStyle/>
          <a:p>
            <a:r>
              <a:rPr lang="en-US" dirty="0"/>
              <a:t>SEC285</a:t>
            </a:r>
            <a:br>
              <a:rPr lang="en-US" dirty="0"/>
            </a:br>
            <a:r>
              <a:rPr lang="en-US" dirty="0"/>
              <a:t>Module 6</a:t>
            </a:r>
            <a:br>
              <a:rPr lang="en-US" dirty="0"/>
            </a:br>
            <a:r>
              <a:rPr lang="en-US" sz="2800" dirty="0"/>
              <a:t>Vulnerability Assessment</a:t>
            </a:r>
          </a:p>
        </p:txBody>
      </p:sp>
      <p:sp>
        <p:nvSpPr>
          <p:cNvPr id="3" name="TextBox 2">
            <a:extLst>
              <a:ext uri="{FF2B5EF4-FFF2-40B4-BE49-F238E27FC236}">
                <a16:creationId xmlns:a16="http://schemas.microsoft.com/office/drawing/2014/main" id="{4321177E-4C56-5F1A-0063-68C6468337EC}"/>
              </a:ext>
            </a:extLst>
          </p:cNvPr>
          <p:cNvSpPr txBox="1"/>
          <p:nvPr/>
        </p:nvSpPr>
        <p:spPr>
          <a:xfrm>
            <a:off x="4419600" y="4572001"/>
            <a:ext cx="3429000" cy="646331"/>
          </a:xfrm>
          <a:prstGeom prst="rect">
            <a:avLst/>
          </a:prstGeom>
          <a:noFill/>
        </p:spPr>
        <p:txBody>
          <a:bodyPr wrap="square" rtlCol="0">
            <a:spAutoFit/>
          </a:bodyPr>
          <a:lstStyle/>
          <a:p>
            <a:r>
              <a:rPr lang="en-US" dirty="0"/>
              <a:t>Student: Taylor Muse</a:t>
            </a:r>
          </a:p>
          <a:p>
            <a:r>
              <a:rPr lang="en-US" dirty="0"/>
              <a:t>Session: 10400</a:t>
            </a:r>
          </a:p>
        </p:txBody>
      </p:sp>
    </p:spTree>
    <p:extLst>
      <p:ext uri="{BB962C8B-B14F-4D97-AF65-F5344CB8AC3E}">
        <p14:creationId xmlns:p14="http://schemas.microsoft.com/office/powerpoint/2010/main" val="1677605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4F872-50BC-1FA9-2361-FC80DD3395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7AB295-2904-E6EE-0895-5564A1F690C7}"/>
              </a:ext>
            </a:extLst>
          </p:cNvPr>
          <p:cNvSpPr>
            <a:spLocks noGrp="1"/>
          </p:cNvSpPr>
          <p:nvPr>
            <p:ph type="title"/>
          </p:nvPr>
        </p:nvSpPr>
        <p:spPr/>
        <p:txBody>
          <a:bodyPr/>
          <a:lstStyle/>
          <a:p>
            <a:r>
              <a:rPr lang="en-US" dirty="0"/>
              <a:t>Nmap scan</a:t>
            </a:r>
          </a:p>
        </p:txBody>
      </p:sp>
      <p:sp>
        <p:nvSpPr>
          <p:cNvPr id="9" name="Content Placeholder 8">
            <a:extLst>
              <a:ext uri="{FF2B5EF4-FFF2-40B4-BE49-F238E27FC236}">
                <a16:creationId xmlns:a16="http://schemas.microsoft.com/office/drawing/2014/main" id="{4B897B53-3DF2-0CFC-800D-6B531C7069CC}"/>
              </a:ext>
            </a:extLst>
          </p:cNvPr>
          <p:cNvSpPr>
            <a:spLocks noGrp="1"/>
          </p:cNvSpPr>
          <p:nvPr>
            <p:ph sz="half" idx="14"/>
          </p:nvPr>
        </p:nvSpPr>
        <p:spPr/>
        <p:txBody>
          <a:bodyPr/>
          <a:lstStyle/>
          <a:p>
            <a:endParaRPr lang="en-US"/>
          </a:p>
        </p:txBody>
      </p:sp>
      <p:pic>
        <p:nvPicPr>
          <p:cNvPr id="2" name="Picture 1">
            <a:extLst>
              <a:ext uri="{FF2B5EF4-FFF2-40B4-BE49-F238E27FC236}">
                <a16:creationId xmlns:a16="http://schemas.microsoft.com/office/drawing/2014/main" id="{0B2091B2-F118-E441-E20B-8EC58216B942}"/>
              </a:ext>
            </a:extLst>
          </p:cNvPr>
          <p:cNvPicPr>
            <a:picLocks noChangeAspect="1"/>
          </p:cNvPicPr>
          <p:nvPr/>
        </p:nvPicPr>
        <p:blipFill>
          <a:blip r:embed="rId3"/>
          <a:stretch>
            <a:fillRect/>
          </a:stretch>
        </p:blipFill>
        <p:spPr>
          <a:xfrm>
            <a:off x="711130" y="2375427"/>
            <a:ext cx="5982535" cy="4277322"/>
          </a:xfrm>
          <a:prstGeom prst="rect">
            <a:avLst/>
          </a:prstGeom>
        </p:spPr>
      </p:pic>
      <p:pic>
        <p:nvPicPr>
          <p:cNvPr id="4" name="Content Placeholder 3">
            <a:extLst>
              <a:ext uri="{FF2B5EF4-FFF2-40B4-BE49-F238E27FC236}">
                <a16:creationId xmlns:a16="http://schemas.microsoft.com/office/drawing/2014/main" id="{AF1A4564-C81F-4AFB-07C7-0D3A21DB8571}"/>
              </a:ext>
            </a:extLst>
          </p:cNvPr>
          <p:cNvPicPr>
            <a:picLocks noGrp="1" noChangeAspect="1"/>
          </p:cNvPicPr>
          <p:nvPr>
            <p:ph sz="half" idx="15"/>
          </p:nvPr>
        </p:nvPicPr>
        <p:blipFill>
          <a:blip r:embed="rId4"/>
          <a:stretch>
            <a:fillRect/>
          </a:stretch>
        </p:blipFill>
        <p:spPr>
          <a:xfrm>
            <a:off x="3702397" y="3949850"/>
            <a:ext cx="6627303" cy="2702899"/>
          </a:xfrm>
          <a:prstGeom prst="rect">
            <a:avLst/>
          </a:prstGeom>
        </p:spPr>
      </p:pic>
      <p:sp>
        <p:nvSpPr>
          <p:cNvPr id="5" name="TextBox 4">
            <a:extLst>
              <a:ext uri="{FF2B5EF4-FFF2-40B4-BE49-F238E27FC236}">
                <a16:creationId xmlns:a16="http://schemas.microsoft.com/office/drawing/2014/main" id="{2603745A-0C58-A6C2-6EA9-AE59D19EA445}"/>
              </a:ext>
            </a:extLst>
          </p:cNvPr>
          <p:cNvSpPr txBox="1"/>
          <p:nvPr/>
        </p:nvSpPr>
        <p:spPr>
          <a:xfrm>
            <a:off x="7063740" y="1524000"/>
            <a:ext cx="3604260" cy="2031325"/>
          </a:xfrm>
          <a:prstGeom prst="rect">
            <a:avLst/>
          </a:prstGeom>
          <a:noFill/>
        </p:spPr>
        <p:txBody>
          <a:bodyPr wrap="square" rtlCol="0">
            <a:spAutoFit/>
          </a:bodyPr>
          <a:lstStyle/>
          <a:p>
            <a:r>
              <a:rPr lang="en-US" dirty="0"/>
              <a:t>Nmap is used to determine open ports and active hosts for preventing infiltration into the network. Having unnecessary ports open or hosts active that aren’t being used is like leaving doors open to your house. </a:t>
            </a:r>
          </a:p>
        </p:txBody>
      </p:sp>
    </p:spTree>
    <p:extLst>
      <p:ext uri="{BB962C8B-B14F-4D97-AF65-F5344CB8AC3E}">
        <p14:creationId xmlns:p14="http://schemas.microsoft.com/office/powerpoint/2010/main" val="3820515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9FD3-9058-6EB5-1BBF-E6087D9DD8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637B9E-CEF1-CC08-7762-DA0D565D7AE7}"/>
              </a:ext>
            </a:extLst>
          </p:cNvPr>
          <p:cNvSpPr>
            <a:spLocks noGrp="1"/>
          </p:cNvSpPr>
          <p:nvPr>
            <p:ph type="title"/>
          </p:nvPr>
        </p:nvSpPr>
        <p:spPr/>
        <p:txBody>
          <a:bodyPr/>
          <a:lstStyle/>
          <a:p>
            <a:r>
              <a:rPr lang="en-US" dirty="0" err="1"/>
              <a:t>netcat</a:t>
            </a:r>
            <a:endParaRPr lang="en-US" dirty="0"/>
          </a:p>
        </p:txBody>
      </p:sp>
      <p:sp>
        <p:nvSpPr>
          <p:cNvPr id="9" name="Content Placeholder 8">
            <a:extLst>
              <a:ext uri="{FF2B5EF4-FFF2-40B4-BE49-F238E27FC236}">
                <a16:creationId xmlns:a16="http://schemas.microsoft.com/office/drawing/2014/main" id="{F6B3D474-FF52-8C7E-28B4-47053DD5CC45}"/>
              </a:ext>
            </a:extLst>
          </p:cNvPr>
          <p:cNvSpPr>
            <a:spLocks noGrp="1"/>
          </p:cNvSpPr>
          <p:nvPr>
            <p:ph sz="half" idx="14"/>
          </p:nvPr>
        </p:nvSpPr>
        <p:spPr/>
        <p:txBody>
          <a:bodyPr/>
          <a:lstStyle/>
          <a:p>
            <a:r>
              <a:rPr lang="en-US" dirty="0"/>
              <a:t>Demonstrating </a:t>
            </a:r>
            <a:r>
              <a:rPr lang="en-US" dirty="0" err="1"/>
              <a:t>NetCat’s</a:t>
            </a:r>
            <a:r>
              <a:rPr lang="en-US" dirty="0"/>
              <a:t> ability to view the current software information that a host is using. This information can be useful to potential hackers for finding vulnerabilities in the operating system. </a:t>
            </a:r>
          </a:p>
        </p:txBody>
      </p:sp>
      <p:sp>
        <p:nvSpPr>
          <p:cNvPr id="11" name="Content Placeholder 10">
            <a:extLst>
              <a:ext uri="{FF2B5EF4-FFF2-40B4-BE49-F238E27FC236}">
                <a16:creationId xmlns:a16="http://schemas.microsoft.com/office/drawing/2014/main" id="{679892C2-A492-ECBE-54C3-FAE80D5028B3}"/>
              </a:ext>
            </a:extLst>
          </p:cNvPr>
          <p:cNvSpPr>
            <a:spLocks noGrp="1"/>
          </p:cNvSpPr>
          <p:nvPr>
            <p:ph sz="half" idx="15"/>
          </p:nvPr>
        </p:nvSpPr>
        <p:spPr/>
        <p:txBody>
          <a:bodyPr/>
          <a:lstStyle/>
          <a:p>
            <a:endParaRPr lang="en-US"/>
          </a:p>
        </p:txBody>
      </p:sp>
      <p:pic>
        <p:nvPicPr>
          <p:cNvPr id="4" name="Picture 3">
            <a:extLst>
              <a:ext uri="{FF2B5EF4-FFF2-40B4-BE49-F238E27FC236}">
                <a16:creationId xmlns:a16="http://schemas.microsoft.com/office/drawing/2014/main" id="{A7923CF0-2C0D-3E68-5ACB-6F7138C4703B}"/>
              </a:ext>
            </a:extLst>
          </p:cNvPr>
          <p:cNvPicPr>
            <a:picLocks noChangeAspect="1"/>
          </p:cNvPicPr>
          <p:nvPr/>
        </p:nvPicPr>
        <p:blipFill>
          <a:blip r:embed="rId3"/>
          <a:stretch>
            <a:fillRect/>
          </a:stretch>
        </p:blipFill>
        <p:spPr>
          <a:xfrm>
            <a:off x="5001539" y="4254848"/>
            <a:ext cx="5267401" cy="1841152"/>
          </a:xfrm>
          <a:prstGeom prst="rect">
            <a:avLst/>
          </a:prstGeom>
        </p:spPr>
      </p:pic>
    </p:spTree>
    <p:extLst>
      <p:ext uri="{BB962C8B-B14F-4D97-AF65-F5344CB8AC3E}">
        <p14:creationId xmlns:p14="http://schemas.microsoft.com/office/powerpoint/2010/main" val="4229352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853B9-1B05-4DC8-1FF2-A2954139AF9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6FF052-D5E3-D4FE-8E9F-0BA10F45219E}"/>
              </a:ext>
            </a:extLst>
          </p:cNvPr>
          <p:cNvSpPr>
            <a:spLocks noGrp="1"/>
          </p:cNvSpPr>
          <p:nvPr>
            <p:ph type="title"/>
          </p:nvPr>
        </p:nvSpPr>
        <p:spPr/>
        <p:txBody>
          <a:bodyPr/>
          <a:lstStyle/>
          <a:p>
            <a:r>
              <a:rPr lang="en-US" dirty="0"/>
              <a:t>Wireshark demonstration</a:t>
            </a:r>
          </a:p>
        </p:txBody>
      </p:sp>
      <p:sp>
        <p:nvSpPr>
          <p:cNvPr id="9" name="Content Placeholder 8">
            <a:extLst>
              <a:ext uri="{FF2B5EF4-FFF2-40B4-BE49-F238E27FC236}">
                <a16:creationId xmlns:a16="http://schemas.microsoft.com/office/drawing/2014/main" id="{C14899F6-A62C-893C-BBEE-EBE86E927B52}"/>
              </a:ext>
            </a:extLst>
          </p:cNvPr>
          <p:cNvSpPr>
            <a:spLocks noGrp="1"/>
          </p:cNvSpPr>
          <p:nvPr>
            <p:ph sz="half" idx="14"/>
          </p:nvPr>
        </p:nvSpPr>
        <p:spPr/>
        <p:txBody>
          <a:bodyPr/>
          <a:lstStyle/>
          <a:p>
            <a:r>
              <a:rPr lang="en-US" dirty="0"/>
              <a:t>This screenshot shows what information is shown when using a Wireshark telnet  command and a user enters their username and password</a:t>
            </a:r>
          </a:p>
        </p:txBody>
      </p:sp>
      <p:sp>
        <p:nvSpPr>
          <p:cNvPr id="11" name="Content Placeholder 10">
            <a:extLst>
              <a:ext uri="{FF2B5EF4-FFF2-40B4-BE49-F238E27FC236}">
                <a16:creationId xmlns:a16="http://schemas.microsoft.com/office/drawing/2014/main" id="{8F7D645E-F0E8-31C8-511A-BD1607167FB0}"/>
              </a:ext>
            </a:extLst>
          </p:cNvPr>
          <p:cNvSpPr>
            <a:spLocks noGrp="1"/>
          </p:cNvSpPr>
          <p:nvPr>
            <p:ph sz="half" idx="15"/>
          </p:nvPr>
        </p:nvSpPr>
        <p:spPr/>
        <p:txBody>
          <a:bodyPr/>
          <a:lstStyle/>
          <a:p>
            <a:endParaRPr lang="en-US" dirty="0"/>
          </a:p>
        </p:txBody>
      </p:sp>
      <p:pic>
        <p:nvPicPr>
          <p:cNvPr id="2" name="Picture 1">
            <a:extLst>
              <a:ext uri="{FF2B5EF4-FFF2-40B4-BE49-F238E27FC236}">
                <a16:creationId xmlns:a16="http://schemas.microsoft.com/office/drawing/2014/main" id="{ED37F602-B191-2DAB-1576-79D67018E3ED}"/>
              </a:ext>
            </a:extLst>
          </p:cNvPr>
          <p:cNvPicPr>
            <a:picLocks noChangeAspect="1"/>
          </p:cNvPicPr>
          <p:nvPr/>
        </p:nvPicPr>
        <p:blipFill>
          <a:blip r:embed="rId3"/>
          <a:stretch>
            <a:fillRect/>
          </a:stretch>
        </p:blipFill>
        <p:spPr>
          <a:xfrm>
            <a:off x="5389938" y="2386414"/>
            <a:ext cx="5578323" cy="3913971"/>
          </a:xfrm>
          <a:prstGeom prst="rect">
            <a:avLst/>
          </a:prstGeom>
        </p:spPr>
      </p:pic>
    </p:spTree>
    <p:extLst>
      <p:ext uri="{BB962C8B-B14F-4D97-AF65-F5344CB8AC3E}">
        <p14:creationId xmlns:p14="http://schemas.microsoft.com/office/powerpoint/2010/main" val="937926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D44E3-5647-226D-D5B3-3F2EB774C7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488256-0354-C4CA-3DB1-EF3739D6434A}"/>
              </a:ext>
            </a:extLst>
          </p:cNvPr>
          <p:cNvSpPr>
            <a:spLocks noGrp="1"/>
          </p:cNvSpPr>
          <p:nvPr>
            <p:ph type="title"/>
          </p:nvPr>
        </p:nvSpPr>
        <p:spPr/>
        <p:txBody>
          <a:bodyPr/>
          <a:lstStyle/>
          <a:p>
            <a:r>
              <a:rPr lang="en-US" dirty="0"/>
              <a:t>Nessus vulnerability assessment</a:t>
            </a:r>
          </a:p>
        </p:txBody>
      </p:sp>
      <p:sp>
        <p:nvSpPr>
          <p:cNvPr id="9" name="Content Placeholder 8">
            <a:extLst>
              <a:ext uri="{FF2B5EF4-FFF2-40B4-BE49-F238E27FC236}">
                <a16:creationId xmlns:a16="http://schemas.microsoft.com/office/drawing/2014/main" id="{82F23C95-2B8D-7739-1FC0-DA37064BA916}"/>
              </a:ext>
            </a:extLst>
          </p:cNvPr>
          <p:cNvSpPr>
            <a:spLocks noGrp="1"/>
          </p:cNvSpPr>
          <p:nvPr>
            <p:ph sz="half" idx="14"/>
          </p:nvPr>
        </p:nvSpPr>
        <p:spPr>
          <a:xfrm>
            <a:off x="771735" y="2590800"/>
            <a:ext cx="3122086" cy="3505200"/>
          </a:xfrm>
        </p:spPr>
        <p:txBody>
          <a:bodyPr/>
          <a:lstStyle/>
          <a:p>
            <a:r>
              <a:rPr lang="en-US" dirty="0"/>
              <a:t>Nessus is used to scan your system to determine security threats active on your system. As this screenshot shows our  server has several security weaknesses that should be addressed and mitigated. </a:t>
            </a:r>
          </a:p>
        </p:txBody>
      </p:sp>
      <p:sp>
        <p:nvSpPr>
          <p:cNvPr id="11" name="Content Placeholder 10">
            <a:extLst>
              <a:ext uri="{FF2B5EF4-FFF2-40B4-BE49-F238E27FC236}">
                <a16:creationId xmlns:a16="http://schemas.microsoft.com/office/drawing/2014/main" id="{89CC4946-2255-DD66-02F0-FF2B9EC13CAB}"/>
              </a:ext>
            </a:extLst>
          </p:cNvPr>
          <p:cNvSpPr>
            <a:spLocks noGrp="1"/>
          </p:cNvSpPr>
          <p:nvPr>
            <p:ph sz="half" idx="15"/>
          </p:nvPr>
        </p:nvSpPr>
        <p:spPr/>
        <p:txBody>
          <a:bodyPr/>
          <a:lstStyle/>
          <a:p>
            <a:endParaRPr lang="en-US"/>
          </a:p>
        </p:txBody>
      </p:sp>
      <p:pic>
        <p:nvPicPr>
          <p:cNvPr id="2" name="Picture 1">
            <a:extLst>
              <a:ext uri="{FF2B5EF4-FFF2-40B4-BE49-F238E27FC236}">
                <a16:creationId xmlns:a16="http://schemas.microsoft.com/office/drawing/2014/main" id="{D78D48C4-ECCE-D263-0103-99433AE7ACF6}"/>
              </a:ext>
            </a:extLst>
          </p:cNvPr>
          <p:cNvPicPr>
            <a:picLocks noChangeAspect="1"/>
          </p:cNvPicPr>
          <p:nvPr/>
        </p:nvPicPr>
        <p:blipFill>
          <a:blip r:embed="rId3"/>
          <a:stretch>
            <a:fillRect/>
          </a:stretch>
        </p:blipFill>
        <p:spPr>
          <a:xfrm>
            <a:off x="4039823" y="2383148"/>
            <a:ext cx="6931753" cy="4474852"/>
          </a:xfrm>
          <a:prstGeom prst="rect">
            <a:avLst/>
          </a:prstGeom>
        </p:spPr>
      </p:pic>
    </p:spTree>
    <p:extLst>
      <p:ext uri="{BB962C8B-B14F-4D97-AF65-F5344CB8AC3E}">
        <p14:creationId xmlns:p14="http://schemas.microsoft.com/office/powerpoint/2010/main" val="282292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62F56-3DD8-5600-6917-974A9BCB9C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B362D-12EF-84CC-DE8D-35EE590DF1E6}"/>
              </a:ext>
            </a:extLst>
          </p:cNvPr>
          <p:cNvSpPr>
            <a:spLocks noGrp="1"/>
          </p:cNvSpPr>
          <p:nvPr>
            <p:ph type="title"/>
          </p:nvPr>
        </p:nvSpPr>
        <p:spPr/>
        <p:txBody>
          <a:bodyPr/>
          <a:lstStyle/>
          <a:p>
            <a:r>
              <a:rPr lang="en-US" dirty="0" err="1"/>
              <a:t>INtroduction</a:t>
            </a:r>
            <a:endParaRPr lang="en-US" dirty="0"/>
          </a:p>
        </p:txBody>
      </p:sp>
      <p:sp>
        <p:nvSpPr>
          <p:cNvPr id="3" name="Slide Number Placeholder 2">
            <a:extLst>
              <a:ext uri="{FF2B5EF4-FFF2-40B4-BE49-F238E27FC236}">
                <a16:creationId xmlns:a16="http://schemas.microsoft.com/office/drawing/2014/main" id="{CC5432FF-5F6A-50DD-B346-9D46EF66151F}"/>
              </a:ext>
            </a:extLst>
          </p:cNvPr>
          <p:cNvSpPr>
            <a:spLocks noGrp="1"/>
          </p:cNvSpPr>
          <p:nvPr>
            <p:ph type="sldNum" sz="quarter" idx="12"/>
          </p:nvPr>
        </p:nvSpPr>
        <p:spPr/>
        <p:txBody>
          <a:bodyPr/>
          <a:lstStyle/>
          <a:p>
            <a:fld id="{B5CEABB6-07DC-46E8-9B57-56EC44A396E5}" type="slidenum">
              <a:rPr lang="en-US" smtClean="0"/>
              <a:pPr/>
              <a:t>3</a:t>
            </a:fld>
            <a:endParaRPr lang="en-US" dirty="0"/>
          </a:p>
        </p:txBody>
      </p:sp>
      <p:sp>
        <p:nvSpPr>
          <p:cNvPr id="4" name="Content Placeholder 3">
            <a:extLst>
              <a:ext uri="{FF2B5EF4-FFF2-40B4-BE49-F238E27FC236}">
                <a16:creationId xmlns:a16="http://schemas.microsoft.com/office/drawing/2014/main" id="{5D2D9E66-CE2A-C774-4E80-E948FF247D3D}"/>
              </a:ext>
            </a:extLst>
          </p:cNvPr>
          <p:cNvSpPr>
            <a:spLocks noGrp="1"/>
          </p:cNvSpPr>
          <p:nvPr>
            <p:ph sz="half" idx="14"/>
          </p:nvPr>
        </p:nvSpPr>
        <p:spPr>
          <a:xfrm>
            <a:off x="771734" y="2590800"/>
            <a:ext cx="8987902" cy="3505200"/>
          </a:xfrm>
        </p:spPr>
        <p:txBody>
          <a:bodyPr/>
          <a:lstStyle/>
          <a:p>
            <a:r>
              <a:rPr lang="en-US" dirty="0"/>
              <a:t>This Presentation is a demonstration of Information Security Fundamentals learned and represented over 5 projects.</a:t>
            </a:r>
          </a:p>
          <a:p>
            <a:r>
              <a:rPr lang="en-US" dirty="0"/>
              <a:t>You will see the use of encryption techniques, Firewall settings, building a security policy, and the implementation of multi-factor authentication, and using vulnerability assessments to identify issues within the network before issues arise. </a:t>
            </a:r>
          </a:p>
          <a:p>
            <a:r>
              <a:rPr lang="en-US" dirty="0"/>
              <a:t>To facilitate the use of these security principals I used virtual machines with emulators for kali and Ubuntu servers. </a:t>
            </a:r>
          </a:p>
        </p:txBody>
      </p:sp>
    </p:spTree>
    <p:extLst>
      <p:ext uri="{BB962C8B-B14F-4D97-AF65-F5344CB8AC3E}">
        <p14:creationId xmlns:p14="http://schemas.microsoft.com/office/powerpoint/2010/main" val="1649254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E4B42-F2D9-9C46-DCD0-59F8FEC42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7A154-56B3-4E10-5FC9-A49814DDC2AB}"/>
              </a:ext>
            </a:extLst>
          </p:cNvPr>
          <p:cNvSpPr>
            <a:spLocks noGrp="1"/>
          </p:cNvSpPr>
          <p:nvPr>
            <p:ph type="title"/>
          </p:nvPr>
        </p:nvSpPr>
        <p:spPr/>
        <p:txBody>
          <a:bodyPr/>
          <a:lstStyle/>
          <a:p>
            <a:r>
              <a:rPr lang="en-US" dirty="0"/>
              <a:t>Module 6 summary</a:t>
            </a:r>
          </a:p>
        </p:txBody>
      </p:sp>
      <p:sp>
        <p:nvSpPr>
          <p:cNvPr id="3" name="Slide Number Placeholder 2">
            <a:extLst>
              <a:ext uri="{FF2B5EF4-FFF2-40B4-BE49-F238E27FC236}">
                <a16:creationId xmlns:a16="http://schemas.microsoft.com/office/drawing/2014/main" id="{717EA4AF-D205-7B64-605F-DB7A813D6DF6}"/>
              </a:ext>
            </a:extLst>
          </p:cNvPr>
          <p:cNvSpPr>
            <a:spLocks noGrp="1"/>
          </p:cNvSpPr>
          <p:nvPr>
            <p:ph type="sldNum" sz="quarter" idx="12"/>
          </p:nvPr>
        </p:nvSpPr>
        <p:spPr/>
        <p:txBody>
          <a:bodyPr/>
          <a:lstStyle/>
          <a:p>
            <a:fld id="{B5CEABB6-07DC-46E8-9B57-56EC44A396E5}" type="slidenum">
              <a:rPr lang="en-US" smtClean="0"/>
              <a:pPr/>
              <a:t>30</a:t>
            </a:fld>
            <a:endParaRPr lang="en-US" dirty="0"/>
          </a:p>
        </p:txBody>
      </p:sp>
      <p:sp>
        <p:nvSpPr>
          <p:cNvPr id="4" name="Content Placeholder 3">
            <a:extLst>
              <a:ext uri="{FF2B5EF4-FFF2-40B4-BE49-F238E27FC236}">
                <a16:creationId xmlns:a16="http://schemas.microsoft.com/office/drawing/2014/main" id="{BCB9E604-E687-4C6D-A573-6E553A12592A}"/>
              </a:ext>
            </a:extLst>
          </p:cNvPr>
          <p:cNvSpPr>
            <a:spLocks noGrp="1"/>
          </p:cNvSpPr>
          <p:nvPr>
            <p:ph sz="half" idx="14"/>
          </p:nvPr>
        </p:nvSpPr>
        <p:spPr>
          <a:xfrm>
            <a:off x="771734" y="2590800"/>
            <a:ext cx="9123704" cy="3505200"/>
          </a:xfrm>
        </p:spPr>
        <p:txBody>
          <a:bodyPr/>
          <a:lstStyle/>
          <a:p>
            <a:r>
              <a:rPr lang="en-US" dirty="0"/>
              <a:t>Nessus is an amazing application that can do the work of a dozen IT experts at finding vulnerabilities and set the stage for system administrators to isolate threats and reduce the risk of spillage infiltration. </a:t>
            </a:r>
          </a:p>
        </p:txBody>
      </p:sp>
    </p:spTree>
    <p:extLst>
      <p:ext uri="{BB962C8B-B14F-4D97-AF65-F5344CB8AC3E}">
        <p14:creationId xmlns:p14="http://schemas.microsoft.com/office/powerpoint/2010/main" val="3330714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3520440" y="896111"/>
            <a:ext cx="7889768" cy="2039341"/>
          </a:xfrm>
        </p:spPr>
        <p:txBody>
          <a:bodyPr/>
          <a:lstStyle/>
          <a:p>
            <a:r>
              <a:rPr lang="en-US" dirty="0"/>
              <a:t>Career skills</a:t>
            </a:r>
          </a:p>
        </p:txBody>
      </p:sp>
      <p:sp>
        <p:nvSpPr>
          <p:cNvPr id="12" name="Text Placeholder 11">
            <a:extLst>
              <a:ext uri="{FF2B5EF4-FFF2-40B4-BE49-F238E27FC236}">
                <a16:creationId xmlns:a16="http://schemas.microsoft.com/office/drawing/2014/main" id="{D3251268-42B4-3B45-A59B-740E2DB97A00}"/>
              </a:ext>
            </a:extLst>
          </p:cNvPr>
          <p:cNvSpPr>
            <a:spLocks noGrp="1"/>
          </p:cNvSpPr>
          <p:nvPr>
            <p:ph sz="half" idx="14"/>
          </p:nvPr>
        </p:nvSpPr>
        <p:spPr>
          <a:xfrm>
            <a:off x="3520440" y="1660850"/>
            <a:ext cx="7886080" cy="4604738"/>
          </a:xfrm>
        </p:spPr>
        <p:txBody>
          <a:bodyPr>
            <a:normAutofit/>
          </a:bodyPr>
          <a:lstStyle/>
          <a:p>
            <a:r>
              <a:rPr lang="en-US" dirty="0"/>
              <a:t>Linux proficiency</a:t>
            </a:r>
          </a:p>
          <a:p>
            <a:r>
              <a:rPr lang="en-US" dirty="0"/>
              <a:t>Firewall implementation</a:t>
            </a:r>
          </a:p>
          <a:p>
            <a:r>
              <a:rPr lang="en-US" dirty="0"/>
              <a:t>MFA on Linux</a:t>
            </a:r>
          </a:p>
          <a:p>
            <a:r>
              <a:rPr lang="en-US" dirty="0"/>
              <a:t>GPG encryption</a:t>
            </a:r>
          </a:p>
          <a:p>
            <a:r>
              <a:rPr lang="en-US" dirty="0"/>
              <a:t>Nessus scans </a:t>
            </a:r>
          </a:p>
          <a:p>
            <a:r>
              <a:rPr lang="en-US" dirty="0"/>
              <a:t>Wireshark</a:t>
            </a:r>
          </a:p>
        </p:txBody>
      </p:sp>
      <p:sp>
        <p:nvSpPr>
          <p:cNvPr id="14" name="Slide Number Placeholder 13">
            <a:extLst>
              <a:ext uri="{FF2B5EF4-FFF2-40B4-BE49-F238E27FC236}">
                <a16:creationId xmlns:a16="http://schemas.microsoft.com/office/drawing/2014/main" id="{F3DE1AA4-0AE6-C6D5-E252-BBD5ED259E32}"/>
              </a:ext>
            </a:extLst>
          </p:cNvPr>
          <p:cNvSpPr>
            <a:spLocks noGrp="1"/>
          </p:cNvSpPr>
          <p:nvPr>
            <p:ph type="sldNum" sz="quarter" idx="12"/>
          </p:nvPr>
        </p:nvSpPr>
        <p:spPr/>
        <p:txBody>
          <a:bodyPr/>
          <a:lstStyle/>
          <a:p>
            <a:fld id="{B5CEABB6-07DC-46E8-9B57-56EC44A396E5}" type="slidenum">
              <a:rPr lang="en-US" smtClean="0"/>
              <a:pPr/>
              <a:t>31</a:t>
            </a:fld>
            <a:endParaRPr lang="en-US" dirty="0"/>
          </a:p>
        </p:txBody>
      </p:sp>
    </p:spTree>
    <p:extLst>
      <p:ext uri="{BB962C8B-B14F-4D97-AF65-F5344CB8AC3E}">
        <p14:creationId xmlns:p14="http://schemas.microsoft.com/office/powerpoint/2010/main" val="1418789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3520440" y="896111"/>
            <a:ext cx="7889768" cy="2039341"/>
          </a:xfrm>
        </p:spPr>
        <p:txBody>
          <a:bodyPr/>
          <a:lstStyle/>
          <a:p>
            <a:r>
              <a:rPr lang="en-US" dirty="0"/>
              <a:t>References</a:t>
            </a:r>
          </a:p>
        </p:txBody>
      </p:sp>
      <p:sp>
        <p:nvSpPr>
          <p:cNvPr id="12" name="Text Placeholder 11">
            <a:extLst>
              <a:ext uri="{FF2B5EF4-FFF2-40B4-BE49-F238E27FC236}">
                <a16:creationId xmlns:a16="http://schemas.microsoft.com/office/drawing/2014/main" id="{D3251268-42B4-3B45-A59B-740E2DB97A00}"/>
              </a:ext>
            </a:extLst>
          </p:cNvPr>
          <p:cNvSpPr>
            <a:spLocks noGrp="1"/>
          </p:cNvSpPr>
          <p:nvPr>
            <p:ph sz="half" idx="14"/>
          </p:nvPr>
        </p:nvSpPr>
        <p:spPr>
          <a:xfrm>
            <a:off x="2870200" y="2719184"/>
            <a:ext cx="8536320" cy="4604738"/>
          </a:xfrm>
        </p:spPr>
        <p:txBody>
          <a:bodyPr>
            <a:normAutofit/>
          </a:bodyPr>
          <a:lstStyle/>
          <a:p>
            <a:r>
              <a:rPr lang="en-US" dirty="0"/>
              <a:t>Ciampa, M. (2017). Security+ Guide to Network Security Fundamental (Sixth ed.). Boston, MA: Cengage Learning.</a:t>
            </a:r>
          </a:p>
        </p:txBody>
      </p:sp>
      <p:sp>
        <p:nvSpPr>
          <p:cNvPr id="14" name="Slide Number Placeholder 13">
            <a:extLst>
              <a:ext uri="{FF2B5EF4-FFF2-40B4-BE49-F238E27FC236}">
                <a16:creationId xmlns:a16="http://schemas.microsoft.com/office/drawing/2014/main" id="{F3DE1AA4-0AE6-C6D5-E252-BBD5ED259E32}"/>
              </a:ext>
            </a:extLst>
          </p:cNvPr>
          <p:cNvSpPr>
            <a:spLocks noGrp="1"/>
          </p:cNvSpPr>
          <p:nvPr>
            <p:ph type="sldNum" sz="quarter" idx="12"/>
          </p:nvPr>
        </p:nvSpPr>
        <p:spPr/>
        <p:txBody>
          <a:bodyPr/>
          <a:lstStyle/>
          <a:p>
            <a:fld id="{B5CEABB6-07DC-46E8-9B57-56EC44A396E5}" type="slidenum">
              <a:rPr lang="en-US" smtClean="0"/>
              <a:pPr/>
              <a:t>32</a:t>
            </a:fld>
            <a:endParaRPr lang="en-US" dirty="0"/>
          </a:p>
        </p:txBody>
      </p:sp>
    </p:spTree>
    <p:extLst>
      <p:ext uri="{BB962C8B-B14F-4D97-AF65-F5344CB8AC3E}">
        <p14:creationId xmlns:p14="http://schemas.microsoft.com/office/powerpoint/2010/main" val="3462141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Conclusion</a:t>
            </a:r>
          </a:p>
        </p:txBody>
      </p:sp>
      <p:sp>
        <p:nvSpPr>
          <p:cNvPr id="8" name="Content Placeholder 7"/>
          <p:cNvSpPr>
            <a:spLocks noGrp="1"/>
          </p:cNvSpPr>
          <p:nvPr>
            <p:ph sz="half" idx="14"/>
          </p:nvPr>
        </p:nvSpPr>
        <p:spPr>
          <a:xfrm>
            <a:off x="3608927" y="1915781"/>
            <a:ext cx="7340393" cy="4440569"/>
          </a:xfrm>
        </p:spPr>
        <p:txBody>
          <a:bodyPr/>
          <a:lstStyle/>
          <a:p>
            <a:pPr marL="0" indent="0">
              <a:buNone/>
            </a:pPr>
            <a:r>
              <a:rPr lang="en-US" dirty="0"/>
              <a:t>In this project I was able to bring all of the tools and fundamentals learned over the last eight weeks and apply them to identify and minimize security risks on a Linux machine. From applying firewall configuration using the </a:t>
            </a:r>
            <a:r>
              <a:rPr lang="en-US" dirty="0" err="1"/>
              <a:t>IPtables</a:t>
            </a:r>
            <a:r>
              <a:rPr lang="en-US" dirty="0"/>
              <a:t> commands, to ensuring MFA is required for logging in as users, and running Nessus scans I now feel I can appropriately secure a Linux machine and use software to my advantage to prevent unauthorized access to the files and system settings. </a:t>
            </a:r>
          </a:p>
        </p:txBody>
      </p:sp>
      <p:sp>
        <p:nvSpPr>
          <p:cNvPr id="3" name="Slide Number Placeholder 2">
            <a:extLst>
              <a:ext uri="{FF2B5EF4-FFF2-40B4-BE49-F238E27FC236}">
                <a16:creationId xmlns:a16="http://schemas.microsoft.com/office/drawing/2014/main" id="{5BCC0071-7281-4601-C494-B63BB99DEA7F}"/>
              </a:ext>
            </a:extLst>
          </p:cNvPr>
          <p:cNvSpPr>
            <a:spLocks noGrp="1"/>
          </p:cNvSpPr>
          <p:nvPr>
            <p:ph type="sldNum" sz="quarter" idx="12"/>
          </p:nvPr>
        </p:nvSpPr>
        <p:spPr/>
        <p:txBody>
          <a:bodyPr/>
          <a:lstStyle/>
          <a:p>
            <a:fld id="{B5CEABB6-07DC-46E8-9B57-56EC44A396E5}" type="slidenum">
              <a:rPr lang="en-US" smtClean="0"/>
              <a:pPr/>
              <a:t>33</a:t>
            </a:fld>
            <a:endParaRPr lang="en-US" dirty="0"/>
          </a:p>
        </p:txBody>
      </p:sp>
    </p:spTree>
    <p:extLst>
      <p:ext uri="{BB962C8B-B14F-4D97-AF65-F5344CB8AC3E}">
        <p14:creationId xmlns:p14="http://schemas.microsoft.com/office/powerpoint/2010/main" val="3726496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3520440" y="896111"/>
            <a:ext cx="7889768" cy="2039341"/>
          </a:xfrm>
        </p:spPr>
        <p:txBody>
          <a:bodyPr/>
          <a:lstStyle/>
          <a:p>
            <a:r>
              <a:rPr lang="en-US" dirty="0" err="1"/>
              <a:t>Wix</a:t>
            </a:r>
            <a:r>
              <a:rPr lang="en-US" dirty="0"/>
              <a:t> website link</a:t>
            </a:r>
          </a:p>
        </p:txBody>
      </p:sp>
      <p:sp>
        <p:nvSpPr>
          <p:cNvPr id="12" name="Text Placeholder 11">
            <a:extLst>
              <a:ext uri="{FF2B5EF4-FFF2-40B4-BE49-F238E27FC236}">
                <a16:creationId xmlns:a16="http://schemas.microsoft.com/office/drawing/2014/main" id="{D3251268-42B4-3B45-A59B-740E2DB97A00}"/>
              </a:ext>
            </a:extLst>
          </p:cNvPr>
          <p:cNvSpPr>
            <a:spLocks noGrp="1"/>
          </p:cNvSpPr>
          <p:nvPr>
            <p:ph sz="half" idx="14"/>
          </p:nvPr>
        </p:nvSpPr>
        <p:spPr>
          <a:xfrm>
            <a:off x="3520440" y="1660850"/>
            <a:ext cx="7886080" cy="4604738"/>
          </a:xfrm>
        </p:spPr>
        <p:txBody>
          <a:bodyPr>
            <a:normAutofit/>
          </a:bodyPr>
          <a:lstStyle/>
          <a:p>
            <a:endParaRPr lang="en-US" dirty="0"/>
          </a:p>
        </p:txBody>
      </p:sp>
      <p:sp>
        <p:nvSpPr>
          <p:cNvPr id="14" name="Slide Number Placeholder 13">
            <a:extLst>
              <a:ext uri="{FF2B5EF4-FFF2-40B4-BE49-F238E27FC236}">
                <a16:creationId xmlns:a16="http://schemas.microsoft.com/office/drawing/2014/main" id="{F3DE1AA4-0AE6-C6D5-E252-BBD5ED259E32}"/>
              </a:ext>
            </a:extLst>
          </p:cNvPr>
          <p:cNvSpPr>
            <a:spLocks noGrp="1"/>
          </p:cNvSpPr>
          <p:nvPr>
            <p:ph type="sldNum" sz="quarter" idx="12"/>
          </p:nvPr>
        </p:nvSpPr>
        <p:spPr/>
        <p:txBody>
          <a:bodyPr/>
          <a:lstStyle/>
          <a:p>
            <a:fld id="{B5CEABB6-07DC-46E8-9B57-56EC44A396E5}" type="slidenum">
              <a:rPr lang="en-US" smtClean="0"/>
              <a:pPr/>
              <a:t>34</a:t>
            </a:fld>
            <a:endParaRPr lang="en-US" dirty="0"/>
          </a:p>
        </p:txBody>
      </p:sp>
    </p:spTree>
    <p:extLst>
      <p:ext uri="{BB962C8B-B14F-4D97-AF65-F5344CB8AC3E}">
        <p14:creationId xmlns:p14="http://schemas.microsoft.com/office/powerpoint/2010/main" val="709940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5900245" y="544285"/>
            <a:ext cx="5528217" cy="2685383"/>
          </a:xfrm>
        </p:spPr>
        <p:txBody>
          <a:bodyPr/>
          <a:lstStyle/>
          <a:p>
            <a:r>
              <a:rPr lang="en-US" dirty="0"/>
              <a:t>THANK YOU</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5900244" y="3908965"/>
            <a:ext cx="5528217" cy="2029969"/>
          </a:xfrm>
        </p:spPr>
        <p:txBody>
          <a:bodyPr bIns="0">
            <a:normAutofit/>
          </a:bodyPr>
          <a:lstStyle/>
          <a:p>
            <a:r>
              <a:rPr lang="en-US" dirty="0"/>
              <a:t>Taylor Muse​</a:t>
            </a:r>
          </a:p>
          <a:p>
            <a:r>
              <a:rPr lang="en-US" dirty="0"/>
              <a:t>Taylormuse03@gmail.com</a:t>
            </a:r>
          </a:p>
        </p:txBody>
      </p:sp>
    </p:spTree>
    <p:extLst>
      <p:ext uri="{BB962C8B-B14F-4D97-AF65-F5344CB8AC3E}">
        <p14:creationId xmlns:p14="http://schemas.microsoft.com/office/powerpoint/2010/main" val="243649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600201"/>
            <a:ext cx="7772400" cy="2365375"/>
          </a:xfrm>
        </p:spPr>
        <p:txBody>
          <a:bodyPr>
            <a:normAutofit/>
          </a:bodyPr>
          <a:lstStyle/>
          <a:p>
            <a:r>
              <a:rPr lang="en-US" dirty="0"/>
              <a:t>SEC285</a:t>
            </a:r>
            <a:br>
              <a:rPr lang="en-US" dirty="0"/>
            </a:br>
            <a:r>
              <a:rPr lang="en-US" dirty="0"/>
              <a:t>Module 2</a:t>
            </a:r>
            <a:br>
              <a:rPr lang="en-US" dirty="0"/>
            </a:br>
            <a:r>
              <a:rPr lang="en-US" sz="2700" dirty="0"/>
              <a:t>Asymmetric Key Encryption </a:t>
            </a:r>
            <a:endParaRPr lang="en-US" dirty="0"/>
          </a:p>
        </p:txBody>
      </p:sp>
      <p:sp>
        <p:nvSpPr>
          <p:cNvPr id="3" name="TextBox 2">
            <a:extLst>
              <a:ext uri="{FF2B5EF4-FFF2-40B4-BE49-F238E27FC236}">
                <a16:creationId xmlns:a16="http://schemas.microsoft.com/office/drawing/2014/main" id="{61230236-EDB5-9C78-87C6-CB6FA474FE57}"/>
              </a:ext>
            </a:extLst>
          </p:cNvPr>
          <p:cNvSpPr txBox="1"/>
          <p:nvPr/>
        </p:nvSpPr>
        <p:spPr>
          <a:xfrm>
            <a:off x="4876800" y="4572000"/>
            <a:ext cx="2895600" cy="923330"/>
          </a:xfrm>
          <a:prstGeom prst="rect">
            <a:avLst/>
          </a:prstGeom>
          <a:noFill/>
        </p:spPr>
        <p:txBody>
          <a:bodyPr wrap="square" rtlCol="0">
            <a:spAutoFit/>
          </a:bodyPr>
          <a:lstStyle/>
          <a:p>
            <a:r>
              <a:rPr lang="en-US" dirty="0"/>
              <a:t>Student Name: Taylor Muse</a:t>
            </a:r>
          </a:p>
          <a:p>
            <a:r>
              <a:rPr lang="en-US" dirty="0"/>
              <a:t>Session: 10400</a:t>
            </a:r>
          </a:p>
        </p:txBody>
      </p:sp>
    </p:spTree>
    <p:extLst>
      <p:ext uri="{BB962C8B-B14F-4D97-AF65-F5344CB8AC3E}">
        <p14:creationId xmlns:p14="http://schemas.microsoft.com/office/powerpoint/2010/main" val="378059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80C3D-D4CB-634A-5160-E63BDE73EA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87D66-E832-3FE1-2AA5-A4B1598E0608}"/>
              </a:ext>
            </a:extLst>
          </p:cNvPr>
          <p:cNvSpPr>
            <a:spLocks noGrp="1"/>
          </p:cNvSpPr>
          <p:nvPr>
            <p:ph type="title"/>
          </p:nvPr>
        </p:nvSpPr>
        <p:spPr/>
        <p:txBody>
          <a:bodyPr/>
          <a:lstStyle/>
          <a:p>
            <a:r>
              <a:rPr lang="en-US" dirty="0"/>
              <a:t>File encryption</a:t>
            </a:r>
          </a:p>
        </p:txBody>
      </p:sp>
      <p:sp>
        <p:nvSpPr>
          <p:cNvPr id="3" name="Slide Number Placeholder 2">
            <a:extLst>
              <a:ext uri="{FF2B5EF4-FFF2-40B4-BE49-F238E27FC236}">
                <a16:creationId xmlns:a16="http://schemas.microsoft.com/office/drawing/2014/main" id="{AD885495-E5E6-0391-0A62-BAC705A88E8B}"/>
              </a:ext>
            </a:extLst>
          </p:cNvPr>
          <p:cNvSpPr>
            <a:spLocks noGrp="1"/>
          </p:cNvSpPr>
          <p:nvPr>
            <p:ph type="sldNum" sz="quarter" idx="12"/>
          </p:nvPr>
        </p:nvSpPr>
        <p:spPr/>
        <p:txBody>
          <a:bodyPr/>
          <a:lstStyle/>
          <a:p>
            <a:fld id="{B5CEABB6-07DC-46E8-9B57-56EC44A396E5}" type="slidenum">
              <a:rPr lang="en-US" smtClean="0"/>
              <a:pPr/>
              <a:t>5</a:t>
            </a:fld>
            <a:endParaRPr lang="en-US" dirty="0"/>
          </a:p>
        </p:txBody>
      </p:sp>
      <p:sp>
        <p:nvSpPr>
          <p:cNvPr id="4" name="Content Placeholder 3">
            <a:extLst>
              <a:ext uri="{FF2B5EF4-FFF2-40B4-BE49-F238E27FC236}">
                <a16:creationId xmlns:a16="http://schemas.microsoft.com/office/drawing/2014/main" id="{B45A496E-EFAB-6982-EDF4-E4209CE1A02C}"/>
              </a:ext>
            </a:extLst>
          </p:cNvPr>
          <p:cNvSpPr>
            <a:spLocks noGrp="1"/>
          </p:cNvSpPr>
          <p:nvPr>
            <p:ph sz="half" idx="14"/>
          </p:nvPr>
        </p:nvSpPr>
        <p:spPr>
          <a:xfrm>
            <a:off x="771735" y="2590800"/>
            <a:ext cx="3529810" cy="3505200"/>
          </a:xfrm>
        </p:spPr>
        <p:txBody>
          <a:bodyPr/>
          <a:lstStyle/>
          <a:p>
            <a:r>
              <a:rPr lang="en-US" dirty="0"/>
              <a:t>To demonstrate what file encryption will look like as a user on the kali server, we used GPG encryption; after encrypting the file you should delete the plain text file, but we left it for demonstration purposes of what would be seen when a file is accessed for each of the options. </a:t>
            </a:r>
          </a:p>
        </p:txBody>
      </p:sp>
      <p:sp>
        <p:nvSpPr>
          <p:cNvPr id="5" name="Content Placeholder 4">
            <a:extLst>
              <a:ext uri="{FF2B5EF4-FFF2-40B4-BE49-F238E27FC236}">
                <a16:creationId xmlns:a16="http://schemas.microsoft.com/office/drawing/2014/main" id="{057930BB-1DFF-FDF5-79A2-BCDDA76D2B7E}"/>
              </a:ext>
            </a:extLst>
          </p:cNvPr>
          <p:cNvSpPr>
            <a:spLocks noGrp="1"/>
          </p:cNvSpPr>
          <p:nvPr>
            <p:ph sz="half" idx="15"/>
          </p:nvPr>
        </p:nvSpPr>
        <p:spPr/>
        <p:txBody>
          <a:bodyPr/>
          <a:lstStyle/>
          <a:p>
            <a:endParaRPr lang="en-US" dirty="0"/>
          </a:p>
        </p:txBody>
      </p:sp>
      <p:pic>
        <p:nvPicPr>
          <p:cNvPr id="6" name="Picture 5">
            <a:extLst>
              <a:ext uri="{FF2B5EF4-FFF2-40B4-BE49-F238E27FC236}">
                <a16:creationId xmlns:a16="http://schemas.microsoft.com/office/drawing/2014/main" id="{73BA4C4B-3F6B-0A60-A03E-A77044DE4052}"/>
              </a:ext>
            </a:extLst>
          </p:cNvPr>
          <p:cNvPicPr>
            <a:picLocks noChangeAspect="1"/>
          </p:cNvPicPr>
          <p:nvPr/>
        </p:nvPicPr>
        <p:blipFill>
          <a:blip r:embed="rId2"/>
          <a:stretch>
            <a:fillRect/>
          </a:stretch>
        </p:blipFill>
        <p:spPr>
          <a:xfrm>
            <a:off x="4301545" y="2507884"/>
            <a:ext cx="6689889" cy="3010320"/>
          </a:xfrm>
          <a:prstGeom prst="rect">
            <a:avLst/>
          </a:prstGeom>
        </p:spPr>
      </p:pic>
    </p:spTree>
    <p:extLst>
      <p:ext uri="{BB962C8B-B14F-4D97-AF65-F5344CB8AC3E}">
        <p14:creationId xmlns:p14="http://schemas.microsoft.com/office/powerpoint/2010/main" val="4072842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B1377-A8EB-4AE2-D631-E68733BAC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947B2A-9919-27D6-B6C0-94A1A96C1629}"/>
              </a:ext>
            </a:extLst>
          </p:cNvPr>
          <p:cNvSpPr>
            <a:spLocks noGrp="1"/>
          </p:cNvSpPr>
          <p:nvPr>
            <p:ph type="title"/>
          </p:nvPr>
        </p:nvSpPr>
        <p:spPr/>
        <p:txBody>
          <a:bodyPr/>
          <a:lstStyle/>
          <a:p>
            <a:r>
              <a:rPr lang="en-US" dirty="0"/>
              <a:t>File decryption</a:t>
            </a:r>
          </a:p>
        </p:txBody>
      </p:sp>
      <p:sp>
        <p:nvSpPr>
          <p:cNvPr id="3" name="Slide Number Placeholder 2">
            <a:extLst>
              <a:ext uri="{FF2B5EF4-FFF2-40B4-BE49-F238E27FC236}">
                <a16:creationId xmlns:a16="http://schemas.microsoft.com/office/drawing/2014/main" id="{5DFD4BA8-7F4A-935C-4126-0EB010BA9337}"/>
              </a:ext>
            </a:extLst>
          </p:cNvPr>
          <p:cNvSpPr>
            <a:spLocks noGrp="1"/>
          </p:cNvSpPr>
          <p:nvPr>
            <p:ph type="sldNum" sz="quarter" idx="12"/>
          </p:nvPr>
        </p:nvSpPr>
        <p:spPr/>
        <p:txBody>
          <a:bodyPr/>
          <a:lstStyle/>
          <a:p>
            <a:fld id="{B5CEABB6-07DC-46E8-9B57-56EC44A396E5}" type="slidenum">
              <a:rPr lang="en-US" smtClean="0"/>
              <a:pPr/>
              <a:t>6</a:t>
            </a:fld>
            <a:endParaRPr lang="en-US" dirty="0"/>
          </a:p>
        </p:txBody>
      </p:sp>
      <p:sp>
        <p:nvSpPr>
          <p:cNvPr id="4" name="Content Placeholder 3">
            <a:extLst>
              <a:ext uri="{FF2B5EF4-FFF2-40B4-BE49-F238E27FC236}">
                <a16:creationId xmlns:a16="http://schemas.microsoft.com/office/drawing/2014/main" id="{D74F6452-F5D2-D0C4-F1A7-7765BED49F31}"/>
              </a:ext>
            </a:extLst>
          </p:cNvPr>
          <p:cNvSpPr>
            <a:spLocks noGrp="1"/>
          </p:cNvSpPr>
          <p:nvPr>
            <p:ph sz="half" idx="14"/>
          </p:nvPr>
        </p:nvSpPr>
        <p:spPr/>
        <p:txBody>
          <a:bodyPr/>
          <a:lstStyle/>
          <a:p>
            <a:r>
              <a:rPr lang="en-US" dirty="0"/>
              <a:t>When the file is needed to be accessed either for updates or to read as an admin you will have to decrypt the file. As shown in this screenshot of the process of decryption. </a:t>
            </a:r>
          </a:p>
        </p:txBody>
      </p:sp>
      <p:sp>
        <p:nvSpPr>
          <p:cNvPr id="5" name="Content Placeholder 4">
            <a:extLst>
              <a:ext uri="{FF2B5EF4-FFF2-40B4-BE49-F238E27FC236}">
                <a16:creationId xmlns:a16="http://schemas.microsoft.com/office/drawing/2014/main" id="{67A9EC38-5CD4-DE45-66E7-E7D2472F67F6}"/>
              </a:ext>
            </a:extLst>
          </p:cNvPr>
          <p:cNvSpPr>
            <a:spLocks noGrp="1"/>
          </p:cNvSpPr>
          <p:nvPr>
            <p:ph sz="half" idx="15"/>
          </p:nvPr>
        </p:nvSpPr>
        <p:spPr/>
        <p:txBody>
          <a:bodyPr/>
          <a:lstStyle/>
          <a:p>
            <a:endParaRPr lang="en-US"/>
          </a:p>
        </p:txBody>
      </p:sp>
      <p:pic>
        <p:nvPicPr>
          <p:cNvPr id="6" name="Picture 5">
            <a:extLst>
              <a:ext uri="{FF2B5EF4-FFF2-40B4-BE49-F238E27FC236}">
                <a16:creationId xmlns:a16="http://schemas.microsoft.com/office/drawing/2014/main" id="{A50FDFE4-9C24-0E5F-C833-9ACA46F9B27A}"/>
              </a:ext>
            </a:extLst>
          </p:cNvPr>
          <p:cNvPicPr>
            <a:picLocks noChangeAspect="1"/>
          </p:cNvPicPr>
          <p:nvPr/>
        </p:nvPicPr>
        <p:blipFill>
          <a:blip r:embed="rId2"/>
          <a:stretch>
            <a:fillRect/>
          </a:stretch>
        </p:blipFill>
        <p:spPr>
          <a:xfrm>
            <a:off x="5191373" y="1616299"/>
            <a:ext cx="5931922" cy="5105176"/>
          </a:xfrm>
          <a:prstGeom prst="rect">
            <a:avLst/>
          </a:prstGeom>
        </p:spPr>
      </p:pic>
    </p:spTree>
    <p:extLst>
      <p:ext uri="{BB962C8B-B14F-4D97-AF65-F5344CB8AC3E}">
        <p14:creationId xmlns:p14="http://schemas.microsoft.com/office/powerpoint/2010/main" val="341735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787A7-865D-6DE9-6759-4206C1A9D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D1D6FF-BAF2-2E66-C0E4-582975BFDD78}"/>
              </a:ext>
            </a:extLst>
          </p:cNvPr>
          <p:cNvSpPr>
            <a:spLocks noGrp="1"/>
          </p:cNvSpPr>
          <p:nvPr>
            <p:ph type="title"/>
          </p:nvPr>
        </p:nvSpPr>
        <p:spPr/>
        <p:txBody>
          <a:bodyPr/>
          <a:lstStyle/>
          <a:p>
            <a:r>
              <a:rPr lang="en-US" dirty="0"/>
              <a:t>Module 2 summary</a:t>
            </a:r>
          </a:p>
        </p:txBody>
      </p:sp>
      <p:sp>
        <p:nvSpPr>
          <p:cNvPr id="3" name="Slide Number Placeholder 2">
            <a:extLst>
              <a:ext uri="{FF2B5EF4-FFF2-40B4-BE49-F238E27FC236}">
                <a16:creationId xmlns:a16="http://schemas.microsoft.com/office/drawing/2014/main" id="{E4B3C79D-62C3-85B5-5ACE-2F680C50168B}"/>
              </a:ext>
            </a:extLst>
          </p:cNvPr>
          <p:cNvSpPr>
            <a:spLocks noGrp="1"/>
          </p:cNvSpPr>
          <p:nvPr>
            <p:ph type="sldNum" sz="quarter" idx="12"/>
          </p:nvPr>
        </p:nvSpPr>
        <p:spPr/>
        <p:txBody>
          <a:bodyPr/>
          <a:lstStyle/>
          <a:p>
            <a:fld id="{B5CEABB6-07DC-46E8-9B57-56EC44A396E5}" type="slidenum">
              <a:rPr lang="en-US" smtClean="0"/>
              <a:pPr/>
              <a:t>7</a:t>
            </a:fld>
            <a:endParaRPr lang="en-US" dirty="0"/>
          </a:p>
        </p:txBody>
      </p:sp>
      <p:sp>
        <p:nvSpPr>
          <p:cNvPr id="4" name="Content Placeholder 3">
            <a:extLst>
              <a:ext uri="{FF2B5EF4-FFF2-40B4-BE49-F238E27FC236}">
                <a16:creationId xmlns:a16="http://schemas.microsoft.com/office/drawing/2014/main" id="{959CF4E3-2C3D-39D1-BB16-64EA8C8D7330}"/>
              </a:ext>
            </a:extLst>
          </p:cNvPr>
          <p:cNvSpPr>
            <a:spLocks noGrp="1"/>
          </p:cNvSpPr>
          <p:nvPr>
            <p:ph sz="half" idx="14"/>
          </p:nvPr>
        </p:nvSpPr>
        <p:spPr>
          <a:xfrm>
            <a:off x="771734" y="2590800"/>
            <a:ext cx="9132757" cy="3505200"/>
          </a:xfrm>
        </p:spPr>
        <p:txBody>
          <a:bodyPr/>
          <a:lstStyle/>
          <a:p>
            <a:r>
              <a:rPr lang="en-US" dirty="0"/>
              <a:t>	Using encryption is a great way to protect files from being accessed and the contents of those files from being read without proper authentication. </a:t>
            </a:r>
          </a:p>
          <a:p>
            <a:r>
              <a:rPr lang="en-US" dirty="0"/>
              <a:t>	Another tool for protecting severs and information is </a:t>
            </a:r>
            <a:r>
              <a:rPr lang="en-US" dirty="0" err="1"/>
              <a:t>Stateful</a:t>
            </a:r>
            <a:r>
              <a:rPr lang="en-US" dirty="0"/>
              <a:t> firewall which is demonstrated in module 2. </a:t>
            </a:r>
          </a:p>
          <a:p>
            <a:endParaRPr lang="en-US" dirty="0"/>
          </a:p>
        </p:txBody>
      </p:sp>
    </p:spTree>
    <p:extLst>
      <p:ext uri="{BB962C8B-B14F-4D97-AF65-F5344CB8AC3E}">
        <p14:creationId xmlns:p14="http://schemas.microsoft.com/office/powerpoint/2010/main" val="2140741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676401"/>
            <a:ext cx="7772400" cy="2365375"/>
          </a:xfrm>
        </p:spPr>
        <p:txBody>
          <a:bodyPr>
            <a:normAutofit/>
          </a:bodyPr>
          <a:lstStyle/>
          <a:p>
            <a:r>
              <a:rPr lang="en-US" dirty="0"/>
              <a:t>SEC285</a:t>
            </a:r>
            <a:br>
              <a:rPr lang="en-US" dirty="0"/>
            </a:br>
            <a:r>
              <a:rPr lang="en-US" dirty="0"/>
              <a:t>Module 3</a:t>
            </a:r>
            <a:br>
              <a:rPr lang="en-US" dirty="0"/>
            </a:br>
            <a:r>
              <a:rPr lang="en-US" sz="2700" dirty="0"/>
              <a:t>Stateful Firewall </a:t>
            </a:r>
            <a:endParaRPr lang="en-US" dirty="0"/>
          </a:p>
        </p:txBody>
      </p:sp>
    </p:spTree>
    <p:extLst>
      <p:ext uri="{BB962C8B-B14F-4D97-AF65-F5344CB8AC3E}">
        <p14:creationId xmlns:p14="http://schemas.microsoft.com/office/powerpoint/2010/main" val="1502816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E895-C188-98BC-963B-05077E790B6F}"/>
              </a:ext>
            </a:extLst>
          </p:cNvPr>
          <p:cNvSpPr>
            <a:spLocks noGrp="1"/>
          </p:cNvSpPr>
          <p:nvPr>
            <p:ph type="title"/>
          </p:nvPr>
        </p:nvSpPr>
        <p:spPr/>
        <p:txBody>
          <a:bodyPr/>
          <a:lstStyle/>
          <a:p>
            <a:r>
              <a:rPr lang="en-US" dirty="0"/>
              <a:t>Question? </a:t>
            </a:r>
          </a:p>
        </p:txBody>
      </p:sp>
      <p:sp>
        <p:nvSpPr>
          <p:cNvPr id="3" name="Slide Number Placeholder 2">
            <a:extLst>
              <a:ext uri="{FF2B5EF4-FFF2-40B4-BE49-F238E27FC236}">
                <a16:creationId xmlns:a16="http://schemas.microsoft.com/office/drawing/2014/main" id="{8B512762-5EE9-5A3C-CDE6-FAD5D4A4182F}"/>
              </a:ext>
            </a:extLst>
          </p:cNvPr>
          <p:cNvSpPr>
            <a:spLocks noGrp="1"/>
          </p:cNvSpPr>
          <p:nvPr>
            <p:ph type="sldNum" sz="quarter" idx="12"/>
          </p:nvPr>
        </p:nvSpPr>
        <p:spPr/>
        <p:txBody>
          <a:bodyPr/>
          <a:lstStyle/>
          <a:p>
            <a:fld id="{B5CEABB6-07DC-46E8-9B57-56EC44A396E5}" type="slidenum">
              <a:rPr lang="en-US" smtClean="0"/>
              <a:pPr/>
              <a:t>9</a:t>
            </a:fld>
            <a:endParaRPr lang="en-US" dirty="0"/>
          </a:p>
        </p:txBody>
      </p:sp>
      <p:sp>
        <p:nvSpPr>
          <p:cNvPr id="6" name="Text Placeholder 3">
            <a:extLst>
              <a:ext uri="{FF2B5EF4-FFF2-40B4-BE49-F238E27FC236}">
                <a16:creationId xmlns:a16="http://schemas.microsoft.com/office/drawing/2014/main" id="{5C2679D8-77DA-E14B-43EC-0825F207E07A}"/>
              </a:ext>
            </a:extLst>
          </p:cNvPr>
          <p:cNvSpPr txBox="1">
            <a:spLocks/>
          </p:cNvSpPr>
          <p:nvPr/>
        </p:nvSpPr>
        <p:spPr>
          <a:xfrm>
            <a:off x="851026" y="2439941"/>
            <a:ext cx="9062519" cy="4098971"/>
          </a:xfrm>
          <a:prstGeom prst="rect">
            <a:avLst/>
          </a:prstGeom>
        </p:spPr>
        <p:txBody>
          <a:bodyPr>
            <a:no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What effect does the </a:t>
            </a:r>
            <a:r>
              <a:rPr lang="en-US" sz="1800" dirty="0" err="1"/>
              <a:t>sudo</a:t>
            </a:r>
            <a:r>
              <a:rPr lang="en-US" sz="1800" dirty="0"/>
              <a:t> </a:t>
            </a:r>
            <a:r>
              <a:rPr lang="en-US" sz="1800" dirty="0" err="1"/>
              <a:t>iptables</a:t>
            </a:r>
            <a:r>
              <a:rPr lang="en-US" sz="1800" dirty="0"/>
              <a:t> --policy INPUT DROP command have on the access to computing resources?</a:t>
            </a:r>
          </a:p>
          <a:p>
            <a:r>
              <a:rPr lang="en-US" sz="1800" dirty="0"/>
              <a:t>Answer here: After applying the </a:t>
            </a:r>
            <a:r>
              <a:rPr lang="en-US" sz="1800" dirty="0" err="1"/>
              <a:t>iptable</a:t>
            </a:r>
            <a:r>
              <a:rPr lang="en-US" sz="1800" dirty="0"/>
              <a:t> firewall policy in place all ports are closed so that no incoming traffic is accessible to the machine, but the host is still running and available. </a:t>
            </a:r>
          </a:p>
          <a:p>
            <a:pPr marL="0" indent="0">
              <a:buNone/>
            </a:pPr>
            <a:endParaRPr lang="en-US" sz="1800" dirty="0"/>
          </a:p>
          <a:p>
            <a:pPr marL="171450" indent="-171450"/>
            <a:endParaRPr lang="en-US" sz="1800" dirty="0"/>
          </a:p>
          <a:p>
            <a:endParaRPr lang="en-US" sz="1800" dirty="0"/>
          </a:p>
          <a:p>
            <a:r>
              <a:rPr lang="en-US" sz="1800" dirty="0"/>
              <a:t>References: </a:t>
            </a:r>
            <a:br>
              <a:rPr lang="en-US" sz="1800" dirty="0"/>
            </a:br>
            <a:r>
              <a:rPr lang="en-US" sz="1800" dirty="0"/>
              <a:t>Linux on IBM Systems. (2023, 11 28). Firewall </a:t>
            </a:r>
            <a:r>
              <a:rPr lang="en-US" sz="1800" dirty="0" err="1"/>
              <a:t>iptables</a:t>
            </a:r>
            <a:r>
              <a:rPr lang="en-US" sz="1800" dirty="0"/>
              <a:t> rules. Retrieved from IBM: https://www.ibm.com/docs/en/linux-on-systems?topic=tests-firewall-iptables-rules</a:t>
            </a:r>
          </a:p>
        </p:txBody>
      </p:sp>
    </p:spTree>
    <p:extLst>
      <p:ext uri="{BB962C8B-B14F-4D97-AF65-F5344CB8AC3E}">
        <p14:creationId xmlns:p14="http://schemas.microsoft.com/office/powerpoint/2010/main" val="3156739611"/>
      </p:ext>
    </p:extLst>
  </p:cSld>
  <p:clrMapOvr>
    <a:masterClrMapping/>
  </p:clrMapOvr>
</p:sld>
</file>

<file path=ppt/theme/theme1.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65614A-92F9-4391-AC3D-F3F5B0704F99}">
  <ds:schemaRefs>
    <ds:schemaRef ds:uri="71af3243-3dd4-4a8d-8c0d-dd76da1f02a5"/>
    <ds:schemaRef ds:uri="http://schemas.microsoft.com/office/2006/documentManagement/types"/>
    <ds:schemaRef ds:uri="http://purl.org/dc/terms/"/>
    <ds:schemaRef ds:uri="230e9df3-be65-4c73-a93b-d1236ebd677e"/>
    <ds:schemaRef ds:uri="http://purl.org/dc/dcmitype/"/>
    <ds:schemaRef ds:uri="16c05727-aa75-4e4a-9b5f-8a80a1165891"/>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8451406B-581B-4C29-A833-E33D8A6AB07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{04224E77-3A5B-4DED-84F0-46EB73F2CEB0}tf33968143_win32</Template>
  <TotalTime>3011</TotalTime>
  <Words>2036</Words>
  <Application>Microsoft Office PowerPoint</Application>
  <PresentationFormat>Widescreen</PresentationFormat>
  <Paragraphs>169</Paragraphs>
  <Slides>35</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Avenir Next LT Pro</vt:lpstr>
      <vt:lpstr>Calibri</vt:lpstr>
      <vt:lpstr>Times New Roman</vt:lpstr>
      <vt:lpstr>Custom</vt:lpstr>
      <vt:lpstr>Document</vt:lpstr>
      <vt:lpstr>SEC285 Final project</vt:lpstr>
      <vt:lpstr>Agenda</vt:lpstr>
      <vt:lpstr>INtroduction</vt:lpstr>
      <vt:lpstr>SEC285 Module 2 Asymmetric Key Encryption </vt:lpstr>
      <vt:lpstr>File encryption</vt:lpstr>
      <vt:lpstr>File decryption</vt:lpstr>
      <vt:lpstr>Module 2 summary</vt:lpstr>
      <vt:lpstr>SEC285 Module 3 Stateful Firewall </vt:lpstr>
      <vt:lpstr>Question? </vt:lpstr>
      <vt:lpstr>Nmap scan after applying stateful firewall settings</vt:lpstr>
      <vt:lpstr>Module 3 summary</vt:lpstr>
      <vt:lpstr>SEC285 Module 4 Bring Your Own Device (BYOD)  Security Policy </vt:lpstr>
      <vt:lpstr>BYOD security Policy</vt:lpstr>
      <vt:lpstr>PowerPoint Presentation</vt:lpstr>
      <vt:lpstr>PowerPoint Presentation</vt:lpstr>
      <vt:lpstr>PowerPoint Presentation</vt:lpstr>
      <vt:lpstr>PowerPoint Presentation</vt:lpstr>
      <vt:lpstr>PowerPoint Presentation</vt:lpstr>
      <vt:lpstr>View full Policy by selecting icon below</vt:lpstr>
      <vt:lpstr>Module 4 summary</vt:lpstr>
      <vt:lpstr>SEC285 Module 5 Multifactor Authentication (MFA) </vt:lpstr>
      <vt:lpstr>Google common auth file loaded</vt:lpstr>
      <vt:lpstr>Multi factor authentication login screen</vt:lpstr>
      <vt:lpstr>Module 5 summary</vt:lpstr>
      <vt:lpstr>SEC285 Module 6 Vulnerability Assessment</vt:lpstr>
      <vt:lpstr>Nmap scan</vt:lpstr>
      <vt:lpstr>netcat</vt:lpstr>
      <vt:lpstr>Wireshark demonstration</vt:lpstr>
      <vt:lpstr>Nessus vulnerability assessment</vt:lpstr>
      <vt:lpstr>Module 6 summary</vt:lpstr>
      <vt:lpstr>Career skills</vt:lpstr>
      <vt:lpstr>References</vt:lpstr>
      <vt:lpstr>Conclusion</vt:lpstr>
      <vt:lpstr>Wix website link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SEC285 Final project</dc:title>
  <dc:creator>taylor muse</dc:creator>
  <cp:lastModifiedBy>taylor muse</cp:lastModifiedBy>
  <cp:revision>9</cp:revision>
  <dcterms:created xsi:type="dcterms:W3CDTF">2024-10-17T16:15:38Z</dcterms:created>
  <dcterms:modified xsi:type="dcterms:W3CDTF">2024-10-26T16:18:55Z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