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297" r:id="rId2"/>
    <p:sldId id="298" r:id="rId3"/>
    <p:sldId id="275" r:id="rId4"/>
    <p:sldId id="277" r:id="rId5"/>
    <p:sldId id="278" r:id="rId6"/>
    <p:sldId id="261" r:id="rId7"/>
    <p:sldId id="279" r:id="rId8"/>
    <p:sldId id="280" r:id="rId9"/>
    <p:sldId id="281" r:id="rId10"/>
    <p:sldId id="282" r:id="rId11"/>
    <p:sldId id="283" r:id="rId12"/>
    <p:sldId id="284" r:id="rId13"/>
    <p:sldId id="285" r:id="rId14"/>
    <p:sldId id="286" r:id="rId15"/>
    <p:sldId id="287" r:id="rId16"/>
    <p:sldId id="288" r:id="rId17"/>
    <p:sldId id="302" r:id="rId18"/>
    <p:sldId id="290" r:id="rId19"/>
    <p:sldId id="291" r:id="rId20"/>
    <p:sldId id="292" r:id="rId21"/>
    <p:sldId id="293" r:id="rId22"/>
    <p:sldId id="295" r:id="rId23"/>
    <p:sldId id="296" r:id="rId24"/>
    <p:sldId id="256" r:id="rId25"/>
    <p:sldId id="269" r:id="rId26"/>
    <p:sldId id="258" r:id="rId27"/>
    <p:sldId id="273" r:id="rId28"/>
    <p:sldId id="274" r:id="rId29"/>
    <p:sldId id="270" r:id="rId30"/>
    <p:sldId id="272" r:id="rId31"/>
    <p:sldId id="301" r:id="rId32"/>
    <p:sldId id="300"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5" y="48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BA88C-15D4-4D1F-BADA-BDA4957BDC62}"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8289-2B31-4854-AF02-421996F38769}" type="slidenum">
              <a:rPr lang="en-US" smtClean="0"/>
              <a:t>‹#›</a:t>
            </a:fld>
            <a:endParaRPr lang="en-US"/>
          </a:p>
        </p:txBody>
      </p:sp>
    </p:spTree>
    <p:extLst>
      <p:ext uri="{BB962C8B-B14F-4D97-AF65-F5344CB8AC3E}">
        <p14:creationId xmlns:p14="http://schemas.microsoft.com/office/powerpoint/2010/main" val="233715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10</a:t>
            </a:fld>
            <a:endParaRPr lang="en-US"/>
          </a:p>
        </p:txBody>
      </p:sp>
    </p:spTree>
    <p:extLst>
      <p:ext uri="{BB962C8B-B14F-4D97-AF65-F5344CB8AC3E}">
        <p14:creationId xmlns:p14="http://schemas.microsoft.com/office/powerpoint/2010/main" val="268018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11</a:t>
            </a:fld>
            <a:endParaRPr lang="en-US"/>
          </a:p>
        </p:txBody>
      </p:sp>
    </p:spTree>
    <p:extLst>
      <p:ext uri="{BB962C8B-B14F-4D97-AF65-F5344CB8AC3E}">
        <p14:creationId xmlns:p14="http://schemas.microsoft.com/office/powerpoint/2010/main" val="43152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A0F3F9-156E-4EF3-BA68-696F205E2761}"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81874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C98A-BECB-46DF-A98B-0AAF39885EA6}" type="datetime1">
              <a:rPr lang="en-US" smtClean="0"/>
              <a:t>4/10/2024</a:t>
            </a:fld>
            <a:endParaRPr lang="en-US"/>
          </a:p>
        </p:txBody>
      </p:sp>
      <p:sp>
        <p:nvSpPr>
          <p:cNvPr id="6"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24913100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CBC98A-BECB-46DF-A98B-0AAF39885EA6}"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56286893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CBC98A-BECB-46DF-A98B-0AAF39885EA6}"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047837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C98A-BECB-46DF-A98B-0AAF39885EA6}"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6574078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CBC98A-BECB-46DF-A98B-0AAF39885EA6}" type="datetime1">
              <a:rPr lang="en-US" smtClean="0"/>
              <a:t>4/10/2024</a:t>
            </a:fld>
            <a:endParaRPr lang="en-US"/>
          </a:p>
        </p:txBody>
      </p:sp>
      <p:sp>
        <p:nvSpPr>
          <p:cNvPr id="4"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0472332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CBC98A-BECB-46DF-A98B-0AAF39885EA6}" type="datetime1">
              <a:rPr lang="en-US" smtClean="0"/>
              <a:t>4/10/2024</a:t>
            </a:fld>
            <a:endParaRPr lang="en-US"/>
          </a:p>
        </p:txBody>
      </p:sp>
      <p:sp>
        <p:nvSpPr>
          <p:cNvPr id="4"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2177886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93041-C69A-42AD-9EEF-9DFD777571AD}"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8316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958AD-622A-4BC7-AAF6-29D8820F2975}"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86045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a:extLst>
              <a:ext uri="{FF2B5EF4-FFF2-40B4-BE49-F238E27FC236}">
                <a16:creationId xmlns:a16="http://schemas.microsoft.com/office/drawing/2014/main" id="{BD5EB22A-744C-E1B8-3BE7-EF55FDF50619}"/>
              </a:ext>
            </a:extLst>
          </p:cNvPr>
          <p:cNvSpPr>
            <a:spLocks noGrp="1"/>
          </p:cNvSpPr>
          <p:nvPr>
            <p:ph type="dt" sz="half" idx="10"/>
          </p:nvPr>
        </p:nvSpPr>
        <p:spPr/>
        <p:txBody>
          <a:bodyPr/>
          <a:lstStyle/>
          <a:p>
            <a:fld id="{70A77440-37D3-41D2-8B93-8ADC5328440E}" type="datetime1">
              <a:rPr lang="en-US" smtClean="0"/>
              <a:t>4/10/2024</a:t>
            </a:fld>
            <a:endParaRPr lang="en-US"/>
          </a:p>
        </p:txBody>
      </p:sp>
      <p:sp>
        <p:nvSpPr>
          <p:cNvPr id="9" name="Slide Number Placeholder 8">
            <a:extLst>
              <a:ext uri="{FF2B5EF4-FFF2-40B4-BE49-F238E27FC236}">
                <a16:creationId xmlns:a16="http://schemas.microsoft.com/office/drawing/2014/main" id="{8512C71D-1F95-A7B6-65F9-3901408ECEB3}"/>
              </a:ext>
            </a:extLst>
          </p:cNvPr>
          <p:cNvSpPr>
            <a:spLocks noGrp="1"/>
          </p:cNvSpPr>
          <p:nvPr>
            <p:ph type="sldNum" sz="quarter" idx="12"/>
          </p:nvPr>
        </p:nvSpPr>
        <p:spPr/>
        <p:txBody>
          <a:bodyPr/>
          <a:lstStyle/>
          <a:p>
            <a:fld id="{89447F04-5B4A-4B3A-B7B2-0498BAC8F13C}" type="slidenum">
              <a:rPr lang="en-US" smtClean="0"/>
              <a:pPr/>
              <a:t>‹#›</a:t>
            </a:fld>
            <a:endParaRPr lang="en-US"/>
          </a:p>
        </p:txBody>
      </p:sp>
      <p:sp>
        <p:nvSpPr>
          <p:cNvPr id="10" name="Title 9">
            <a:extLst>
              <a:ext uri="{FF2B5EF4-FFF2-40B4-BE49-F238E27FC236}">
                <a16:creationId xmlns:a16="http://schemas.microsoft.com/office/drawing/2014/main" id="{489E6D07-3406-FFE1-F04A-933D6765D9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4276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38B94A4E-6DA9-DE94-50F2-44C12840C14A}"/>
              </a:ext>
            </a:extLst>
          </p:cNvPr>
          <p:cNvSpPr>
            <a:spLocks noGrp="1"/>
          </p:cNvSpPr>
          <p:nvPr>
            <p:ph type="dt" sz="half" idx="10"/>
          </p:nvPr>
        </p:nvSpPr>
        <p:spPr/>
        <p:txBody>
          <a:bodyPr/>
          <a:lstStyle/>
          <a:p>
            <a:fld id="{1A8585F6-F632-4E60-B1AA-6A96A0FC4F1D}" type="datetime1">
              <a:rPr lang="en-US" smtClean="0"/>
              <a:t>4/10/2024</a:t>
            </a:fld>
            <a:endParaRPr lang="en-US"/>
          </a:p>
        </p:txBody>
      </p:sp>
      <p:sp>
        <p:nvSpPr>
          <p:cNvPr id="9" name="Footer Placeholder 8">
            <a:extLst>
              <a:ext uri="{FF2B5EF4-FFF2-40B4-BE49-F238E27FC236}">
                <a16:creationId xmlns:a16="http://schemas.microsoft.com/office/drawing/2014/main" id="{0DA2099D-C374-4ED9-3538-662FBA2E4A79}"/>
              </a:ext>
            </a:extLst>
          </p:cNvPr>
          <p:cNvSpPr>
            <a:spLocks noGrp="1"/>
          </p:cNvSpPr>
          <p:nvPr>
            <p:ph type="ftr" sz="quarter" idx="11"/>
          </p:nvPr>
        </p:nvSpPr>
        <p:spPr>
          <a:xfrm>
            <a:off x="76200" y="6356351"/>
            <a:ext cx="11963400" cy="365125"/>
          </a:xfrm>
          <a:prstGeom prst="rect">
            <a:avLst/>
          </a:prstGeom>
        </p:spPr>
        <p:txBody>
          <a:bodyPr/>
          <a:lstStyle/>
          <a:p>
            <a:r>
              <a:rPr lang="en-US" b="1">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p:txBody>
      </p:sp>
      <p:sp>
        <p:nvSpPr>
          <p:cNvPr id="10" name="Slide Number Placeholder 9">
            <a:extLst>
              <a:ext uri="{FF2B5EF4-FFF2-40B4-BE49-F238E27FC236}">
                <a16:creationId xmlns:a16="http://schemas.microsoft.com/office/drawing/2014/main" id="{15BB6E4F-75B8-5246-3EE6-74F47F8450D3}"/>
              </a:ext>
            </a:extLst>
          </p:cNvPr>
          <p:cNvSpPr>
            <a:spLocks noGrp="1"/>
          </p:cNvSpPr>
          <p:nvPr>
            <p:ph type="sldNum" sz="quarter" idx="12"/>
          </p:nvPr>
        </p:nvSpPr>
        <p:spPr/>
        <p:txBody>
          <a:bodyPr/>
          <a:lstStyle/>
          <a:p>
            <a:fld id="{89447F04-5B4A-4B3A-B7B2-0498BAC8F13C}" type="slidenum">
              <a:rPr lang="en-US" smtClean="0"/>
              <a:pPr/>
              <a:t>‹#›</a:t>
            </a:fld>
            <a:endParaRPr lang="en-US"/>
          </a:p>
        </p:txBody>
      </p:sp>
      <p:sp>
        <p:nvSpPr>
          <p:cNvPr id="11" name="Title 10">
            <a:extLst>
              <a:ext uri="{FF2B5EF4-FFF2-40B4-BE49-F238E27FC236}">
                <a16:creationId xmlns:a16="http://schemas.microsoft.com/office/drawing/2014/main" id="{C6082E18-54AC-B2B5-D9BC-138DBA40B9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19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F497DB0-F323-4535-9F3B-4947BB48F7B0}" type="datetime1">
              <a:rPr lang="en-US" smtClean="0"/>
              <a:t>4/10/2024</a:t>
            </a:fld>
            <a:endParaRPr lang="en-US"/>
          </a:p>
        </p:txBody>
      </p:sp>
      <p:sp>
        <p:nvSpPr>
          <p:cNvPr id="5" name="Footer Placeholder 4"/>
          <p:cNvSpPr>
            <a:spLocks noGrp="1"/>
          </p:cNvSpPr>
          <p:nvPr>
            <p:ph type="ftr" sz="quarter" idx="11"/>
          </p:nvPr>
        </p:nvSpPr>
        <p:spPr/>
        <p:txBody>
          <a:bodyPr/>
          <a:lstStyle/>
          <a:p>
            <a:r>
              <a:rPr lang="en-US">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a:p>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61529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80293-6BE6-444F-B630-A475F4DA71C9}" type="datetime1">
              <a:rPr lang="en-US" smtClean="0"/>
              <a:t>4/10/2024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86206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15DCFD-10AB-4876-AAEB-B8410294480D}" type="datetime1">
              <a:rPr lang="en-US" smtClean="0"/>
              <a:t>4/10/2024</a:t>
            </a:fld>
            <a:endParaRPr lang="en-US"/>
          </a:p>
        </p:txBody>
      </p:sp>
      <p:sp>
        <p:nvSpPr>
          <p:cNvPr id="6"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89330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4604A9-22F4-4B42-AFF1-19DF788F583B}" type="datetime1">
              <a:rPr lang="en-US" smtClean="0"/>
              <a:t>4/10/2024</a:t>
            </a:fld>
            <a:endParaRPr lang="en-US"/>
          </a:p>
        </p:txBody>
      </p:sp>
      <p:sp>
        <p:nvSpPr>
          <p:cNvPr id="8" name="Footer Placeholder 7"/>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00487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E7874F-ED8A-4B5B-903D-86EC5183131D}" type="datetime1">
              <a:rPr lang="en-US" smtClean="0"/>
              <a:t>4/10/2024</a:t>
            </a:fld>
            <a:endParaRPr lang="en-US"/>
          </a:p>
        </p:txBody>
      </p:sp>
      <p:sp>
        <p:nvSpPr>
          <p:cNvPr id="5" name="Footer Placeholder 3"/>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22618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BC9338-0D02-4B47-BA3D-8C0AEF2D2FC7}" type="datetime1">
              <a:rPr lang="en-US" smtClean="0"/>
              <a:t>4/10/2024</a:t>
            </a:fld>
            <a:endParaRPr lang="en-US"/>
          </a:p>
        </p:txBody>
      </p:sp>
      <p:sp>
        <p:nvSpPr>
          <p:cNvPr id="5" name="Footer Placeholder 2"/>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5994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05C46B4-1A7B-4FA3-8F57-2D90E6FFEA4C}" type="datetime1">
              <a:rPr lang="en-US" smtClean="0"/>
              <a:t>4/10/2024</a:t>
            </a:fld>
            <a:endParaRPr lang="en-US"/>
          </a:p>
        </p:txBody>
      </p:sp>
      <p:sp>
        <p:nvSpPr>
          <p:cNvPr id="5"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13694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0055FE-6033-40C9-BA4A-137884CCC7B8}" type="datetime1">
              <a:rPr lang="en-US" smtClean="0"/>
              <a:t>4/10/2024</a:t>
            </a:fld>
            <a:endParaRPr lang="en-US"/>
          </a:p>
        </p:txBody>
      </p:sp>
      <p:sp>
        <p:nvSpPr>
          <p:cNvPr id="6"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7301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CBC98A-BECB-46DF-A98B-0AAF39885EA6}" type="datetime1">
              <a:rPr lang="en-US" smtClean="0"/>
              <a:t>4/10/2024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26456250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61" r:id="rId18"/>
    <p:sldLayoutId id="2147483663" r:id="rId19"/>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0"/>
            <a:ext cx="7772400" cy="2895600"/>
          </a:xfrm>
        </p:spPr>
        <p:txBody>
          <a:bodyPr>
            <a:normAutofit fontScale="90000"/>
          </a:bodyPr>
          <a:lstStyle/>
          <a:p>
            <a:r>
              <a:rPr lang="en-US" dirty="0"/>
              <a:t>NETW191  Final Course Project</a:t>
            </a:r>
            <a:br>
              <a:rPr lang="en-US" dirty="0"/>
            </a:br>
            <a:br>
              <a:rPr lang="en-US" dirty="0"/>
            </a:br>
            <a:r>
              <a:rPr lang="en-US" sz="2000" dirty="0"/>
              <a:t>Author: Taylor Muse</a:t>
            </a:r>
            <a:br>
              <a:rPr lang="en-US" sz="2000" dirty="0"/>
            </a:br>
            <a:r>
              <a:rPr lang="en-US" sz="2000" dirty="0"/>
              <a:t>Devry University</a:t>
            </a:r>
          </a:p>
        </p:txBody>
      </p:sp>
    </p:spTree>
    <p:extLst>
      <p:ext uri="{BB962C8B-B14F-4D97-AF65-F5344CB8AC3E}">
        <p14:creationId xmlns:p14="http://schemas.microsoft.com/office/powerpoint/2010/main" val="65070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205183"/>
            <a:ext cx="2438400" cy="35860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Take a screenshot of </a:t>
            </a:r>
            <a:r>
              <a:rPr lang="en-US" sz="1800" b="1" dirty="0"/>
              <a:t>the Terminal window</a:t>
            </a:r>
            <a:r>
              <a:rPr lang="en-US" sz="1800" dirty="0"/>
              <a:t>.</a:t>
            </a:r>
          </a:p>
          <a:p>
            <a:pPr marL="0" indent="0">
              <a:buNone/>
            </a:pPr>
            <a:endParaRPr lang="en-US" sz="1800" dirty="0"/>
          </a:p>
          <a:p>
            <a:pPr marL="0" indent="0">
              <a:buNone/>
            </a:pPr>
            <a:r>
              <a:rPr lang="en-US" sz="1800" dirty="0"/>
              <a:t>This screenshot should show </a:t>
            </a:r>
            <a:r>
              <a:rPr lang="en-US" sz="1800" b="1" dirty="0"/>
              <a:t>the IPv4 address of the </a:t>
            </a:r>
            <a:r>
              <a:rPr lang="en-US" sz="1800" b="1" i="1" u="sng" dirty="0"/>
              <a:t>Computer 1</a:t>
            </a:r>
            <a:r>
              <a:rPr lang="en-US" sz="1800" b="1" dirty="0"/>
              <a:t> VM</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339902" cy="1182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10</a:t>
            </a:fld>
            <a:endParaRPr lang="en-US"/>
          </a:p>
        </p:txBody>
      </p:sp>
      <p:pic>
        <p:nvPicPr>
          <p:cNvPr id="9" name="Picture 8">
            <a:extLst>
              <a:ext uri="{FF2B5EF4-FFF2-40B4-BE49-F238E27FC236}">
                <a16:creationId xmlns:a16="http://schemas.microsoft.com/office/drawing/2014/main" id="{CEA69B78-9563-7770-CDCA-AD8E1AA60EF3}"/>
              </a:ext>
            </a:extLst>
          </p:cNvPr>
          <p:cNvPicPr>
            <a:picLocks noChangeAspect="1"/>
          </p:cNvPicPr>
          <p:nvPr/>
        </p:nvPicPr>
        <p:blipFill>
          <a:blip r:embed="rId3"/>
          <a:stretch>
            <a:fillRect/>
          </a:stretch>
        </p:blipFill>
        <p:spPr>
          <a:xfrm>
            <a:off x="3733800" y="304800"/>
            <a:ext cx="6672641" cy="5277133"/>
          </a:xfrm>
          <a:prstGeom prst="rect">
            <a:avLst/>
          </a:prstGeom>
        </p:spPr>
      </p:pic>
    </p:spTree>
    <p:extLst>
      <p:ext uri="{BB962C8B-B14F-4D97-AF65-F5344CB8AC3E}">
        <p14:creationId xmlns:p14="http://schemas.microsoft.com/office/powerpoint/2010/main" val="362426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205183"/>
            <a:ext cx="2438400" cy="35860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Take a screenshot of </a:t>
            </a:r>
            <a:r>
              <a:rPr lang="en-US" sz="1800" b="1" dirty="0"/>
              <a:t>the Terminal window</a:t>
            </a:r>
            <a:r>
              <a:rPr lang="en-US" sz="1800" dirty="0"/>
              <a:t>.</a:t>
            </a:r>
          </a:p>
          <a:p>
            <a:pPr marL="0" indent="0">
              <a:buNone/>
            </a:pPr>
            <a:endParaRPr lang="en-US" sz="1800" dirty="0"/>
          </a:p>
          <a:p>
            <a:pPr marL="0" indent="0">
              <a:buNone/>
            </a:pPr>
            <a:r>
              <a:rPr lang="en-US" sz="1800" dirty="0"/>
              <a:t>This screenshot should show </a:t>
            </a:r>
            <a:r>
              <a:rPr lang="en-US" sz="1800" b="1" dirty="0"/>
              <a:t>the IPv4 address of the </a:t>
            </a:r>
            <a:r>
              <a:rPr lang="en-US" sz="1800" b="1" i="1" u="sng" dirty="0"/>
              <a:t>Computer 2</a:t>
            </a:r>
            <a:r>
              <a:rPr lang="en-US" sz="1800" b="1" dirty="0"/>
              <a:t> VM</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438400" cy="1182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11</a:t>
            </a:fld>
            <a:endParaRPr lang="en-US"/>
          </a:p>
        </p:txBody>
      </p:sp>
      <p:pic>
        <p:nvPicPr>
          <p:cNvPr id="9" name="Picture 8">
            <a:extLst>
              <a:ext uri="{FF2B5EF4-FFF2-40B4-BE49-F238E27FC236}">
                <a16:creationId xmlns:a16="http://schemas.microsoft.com/office/drawing/2014/main" id="{2D914130-533B-3F0F-1535-5FEBC0329C2B}"/>
              </a:ext>
            </a:extLst>
          </p:cNvPr>
          <p:cNvPicPr>
            <a:picLocks noChangeAspect="1"/>
          </p:cNvPicPr>
          <p:nvPr/>
        </p:nvPicPr>
        <p:blipFill>
          <a:blip r:embed="rId3"/>
          <a:stretch>
            <a:fillRect/>
          </a:stretch>
        </p:blipFill>
        <p:spPr>
          <a:xfrm>
            <a:off x="3454400" y="468525"/>
            <a:ext cx="6763130" cy="5356115"/>
          </a:xfrm>
          <a:prstGeom prst="rect">
            <a:avLst/>
          </a:prstGeom>
        </p:spPr>
      </p:pic>
    </p:spTree>
    <p:extLst>
      <p:ext uri="{BB962C8B-B14F-4D97-AF65-F5344CB8AC3E}">
        <p14:creationId xmlns:p14="http://schemas.microsoft.com/office/powerpoint/2010/main" val="329105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0"/>
            <a:ext cx="2966720"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752600"/>
            <a:ext cx="266192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Take a screenshot of </a:t>
            </a:r>
            <a:r>
              <a:rPr lang="en-US" sz="1600" b="1" dirty="0"/>
              <a:t>the Terminal window</a:t>
            </a:r>
            <a:r>
              <a:rPr lang="en-US" sz="1600" dirty="0"/>
              <a:t>.</a:t>
            </a:r>
          </a:p>
          <a:p>
            <a:pPr marL="0" indent="0">
              <a:buNone/>
            </a:pPr>
            <a:endParaRPr lang="en-US" sz="1600" dirty="0"/>
          </a:p>
          <a:p>
            <a:pPr marL="0" indent="0">
              <a:buNone/>
            </a:pPr>
            <a:r>
              <a:rPr lang="en-US" sz="1600" dirty="0"/>
              <a:t>This screenshot should show 1) the connectivity test </a:t>
            </a:r>
            <a:r>
              <a:rPr lang="en-US" sz="1600" b="1" dirty="0"/>
              <a:t>FROM the </a:t>
            </a:r>
            <a:r>
              <a:rPr lang="en-US" sz="1600" b="1" i="1" dirty="0"/>
              <a:t>Computer 1</a:t>
            </a:r>
            <a:r>
              <a:rPr lang="en-US" sz="1600" b="1" dirty="0"/>
              <a:t> VM TO the </a:t>
            </a:r>
            <a:r>
              <a:rPr lang="en-US" sz="1600" b="1" i="1" dirty="0"/>
              <a:t>SOHO Router </a:t>
            </a:r>
            <a:r>
              <a:rPr lang="en-US" sz="1600" b="1" dirty="0"/>
              <a:t>VM</a:t>
            </a:r>
            <a:r>
              <a:rPr lang="en-US" sz="1600" dirty="0"/>
              <a:t>, and 2) the connectivity test </a:t>
            </a:r>
            <a:r>
              <a:rPr lang="en-US" sz="1600" b="1" dirty="0"/>
              <a:t>FROM the </a:t>
            </a:r>
            <a:r>
              <a:rPr lang="en-US" sz="1600" b="1" i="1" dirty="0"/>
              <a:t>Computer 1</a:t>
            </a:r>
            <a:r>
              <a:rPr lang="en-US" sz="1600" b="1" dirty="0"/>
              <a:t> VM TO the </a:t>
            </a:r>
            <a:r>
              <a:rPr lang="en-US" sz="1600" b="1" i="1" dirty="0"/>
              <a:t>Computer 2</a:t>
            </a:r>
            <a:r>
              <a:rPr lang="en-US" sz="1600" b="1" dirty="0"/>
              <a:t> VM</a:t>
            </a:r>
            <a:r>
              <a:rPr lang="en-US" sz="1600" dirty="0"/>
              <a:t>.</a:t>
            </a:r>
          </a:p>
          <a:p>
            <a:pPr marL="0" indent="0">
              <a:buNone/>
            </a:pPr>
            <a:endParaRPr lang="en-US" sz="1600" dirty="0"/>
          </a:p>
          <a:p>
            <a:pPr marL="0" indent="0">
              <a:buNone/>
            </a:pPr>
            <a:r>
              <a:rPr lang="en-US" sz="1600" dirty="0"/>
              <a:t>This screenshot should also show </a:t>
            </a:r>
            <a:r>
              <a:rPr lang="en-US" sz="1600" b="1" dirty="0"/>
              <a:t>the date/time information</a:t>
            </a:r>
            <a:r>
              <a:rPr lang="en-US" sz="1600" dirty="0"/>
              <a:t> on top of the Terminal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4/10/2024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12</a:t>
            </a:fld>
            <a:endParaRPr lang="en-US"/>
          </a:p>
        </p:txBody>
      </p:sp>
      <p:pic>
        <p:nvPicPr>
          <p:cNvPr id="13" name="Picture 12">
            <a:extLst>
              <a:ext uri="{FF2B5EF4-FFF2-40B4-BE49-F238E27FC236}">
                <a16:creationId xmlns:a16="http://schemas.microsoft.com/office/drawing/2014/main" id="{93054D5F-AF3C-E9B2-8EB8-E1653239D8F3}"/>
              </a:ext>
            </a:extLst>
          </p:cNvPr>
          <p:cNvPicPr>
            <a:picLocks noChangeAspect="1"/>
          </p:cNvPicPr>
          <p:nvPr/>
        </p:nvPicPr>
        <p:blipFill>
          <a:blip r:embed="rId2"/>
          <a:stretch>
            <a:fillRect/>
          </a:stretch>
        </p:blipFill>
        <p:spPr>
          <a:xfrm>
            <a:off x="3810000" y="457200"/>
            <a:ext cx="6677404" cy="5318494"/>
          </a:xfrm>
          <a:prstGeom prst="rect">
            <a:avLst/>
          </a:prstGeom>
        </p:spPr>
      </p:pic>
    </p:spTree>
    <p:extLst>
      <p:ext uri="{BB962C8B-B14F-4D97-AF65-F5344CB8AC3E}">
        <p14:creationId xmlns:p14="http://schemas.microsoft.com/office/powerpoint/2010/main" val="5139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0"/>
            <a:ext cx="2738120"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752600"/>
            <a:ext cx="266192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Take a screenshot of </a:t>
            </a:r>
            <a:r>
              <a:rPr lang="en-US" sz="1600" b="1" dirty="0"/>
              <a:t>the Terminal window</a:t>
            </a:r>
            <a:r>
              <a:rPr lang="en-US" sz="1600" dirty="0"/>
              <a:t>.</a:t>
            </a:r>
          </a:p>
          <a:p>
            <a:pPr marL="0" indent="0">
              <a:buNone/>
            </a:pPr>
            <a:endParaRPr lang="en-US" sz="1600" dirty="0"/>
          </a:p>
          <a:p>
            <a:pPr marL="0" indent="0">
              <a:buNone/>
            </a:pPr>
            <a:r>
              <a:rPr lang="en-US" sz="1600" dirty="0"/>
              <a:t>This screenshot should show 1) the connectivity test </a:t>
            </a:r>
            <a:r>
              <a:rPr lang="en-US" sz="1600" b="1" dirty="0"/>
              <a:t>FROM the </a:t>
            </a:r>
            <a:r>
              <a:rPr lang="en-US" sz="1600" b="1" i="1" dirty="0"/>
              <a:t>Computer 2</a:t>
            </a:r>
            <a:r>
              <a:rPr lang="en-US" sz="1600" b="1" dirty="0"/>
              <a:t> VM TO the </a:t>
            </a:r>
            <a:r>
              <a:rPr lang="en-US" sz="1600" b="1" i="1" dirty="0"/>
              <a:t>SOHO Router </a:t>
            </a:r>
            <a:r>
              <a:rPr lang="en-US" sz="1600" b="1" dirty="0"/>
              <a:t>VM</a:t>
            </a:r>
            <a:r>
              <a:rPr lang="en-US" sz="1600" dirty="0"/>
              <a:t>, and 2) the connectivity test </a:t>
            </a:r>
            <a:r>
              <a:rPr lang="en-US" sz="1600" b="1" dirty="0"/>
              <a:t>FROM the </a:t>
            </a:r>
            <a:r>
              <a:rPr lang="en-US" sz="1600" b="1" i="1" dirty="0"/>
              <a:t>Computer 2</a:t>
            </a:r>
            <a:r>
              <a:rPr lang="en-US" sz="1600" b="1" dirty="0"/>
              <a:t> VM TO the </a:t>
            </a:r>
            <a:r>
              <a:rPr lang="en-US" sz="1600" b="1" i="1" dirty="0"/>
              <a:t>Computer 1</a:t>
            </a:r>
            <a:r>
              <a:rPr lang="en-US" sz="1600" b="1" dirty="0"/>
              <a:t> VM</a:t>
            </a:r>
            <a:r>
              <a:rPr lang="en-US" sz="1600" dirty="0"/>
              <a:t>.</a:t>
            </a:r>
          </a:p>
          <a:p>
            <a:pPr marL="0" indent="0">
              <a:buNone/>
            </a:pPr>
            <a:endParaRPr lang="en-US" sz="1600" dirty="0"/>
          </a:p>
          <a:p>
            <a:pPr marL="0" indent="0">
              <a:buNone/>
            </a:pPr>
            <a:r>
              <a:rPr lang="en-US" sz="1600" dirty="0"/>
              <a:t>This screenshot should also show </a:t>
            </a:r>
            <a:r>
              <a:rPr lang="en-US" sz="1600" b="1" dirty="0"/>
              <a:t>the date/time information</a:t>
            </a:r>
            <a:r>
              <a:rPr lang="en-US" sz="1600" dirty="0"/>
              <a:t> on top of the Terminal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4/10/2024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13</a:t>
            </a:fld>
            <a:endParaRPr lang="en-US"/>
          </a:p>
        </p:txBody>
      </p:sp>
      <p:pic>
        <p:nvPicPr>
          <p:cNvPr id="9" name="Picture 8">
            <a:extLst>
              <a:ext uri="{FF2B5EF4-FFF2-40B4-BE49-F238E27FC236}">
                <a16:creationId xmlns:a16="http://schemas.microsoft.com/office/drawing/2014/main" id="{10846BE2-F3B5-AD8A-DDCC-836B5AB8079F}"/>
              </a:ext>
            </a:extLst>
          </p:cNvPr>
          <p:cNvPicPr>
            <a:picLocks noChangeAspect="1"/>
          </p:cNvPicPr>
          <p:nvPr/>
        </p:nvPicPr>
        <p:blipFill>
          <a:blip r:embed="rId2"/>
          <a:stretch>
            <a:fillRect/>
          </a:stretch>
        </p:blipFill>
        <p:spPr>
          <a:xfrm>
            <a:off x="3930270" y="340091"/>
            <a:ext cx="6229730" cy="5641609"/>
          </a:xfrm>
          <a:prstGeom prst="rect">
            <a:avLst/>
          </a:prstGeom>
        </p:spPr>
      </p:pic>
    </p:spTree>
    <p:extLst>
      <p:ext uri="{BB962C8B-B14F-4D97-AF65-F5344CB8AC3E}">
        <p14:creationId xmlns:p14="http://schemas.microsoft.com/office/powerpoint/2010/main" val="322774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r>
              <a:rPr lang="en-US" dirty="0"/>
              <a:t>In this project I,</a:t>
            </a:r>
          </a:p>
          <a:p>
            <a:r>
              <a:rPr lang="en-US" dirty="0"/>
              <a:t>Verified the new IP addresses for the SOHO router, Computer 1 and Computer 2 using the “</a:t>
            </a:r>
            <a:r>
              <a:rPr lang="en-US" dirty="0" err="1"/>
              <a:t>ip</a:t>
            </a:r>
            <a:r>
              <a:rPr lang="en-US" dirty="0"/>
              <a:t> </a:t>
            </a:r>
            <a:r>
              <a:rPr lang="en-US" dirty="0" err="1"/>
              <a:t>addr</a:t>
            </a:r>
            <a:r>
              <a:rPr lang="en-US" dirty="0"/>
              <a:t>” command.</a:t>
            </a:r>
          </a:p>
          <a:p>
            <a:r>
              <a:rPr lang="en-US" dirty="0"/>
              <a:t>Verified connectivity of all devices by using “ping” command from both “Computer 1” and “Computer 2”.</a:t>
            </a:r>
          </a:p>
          <a:p>
            <a:pPr>
              <a:buNone/>
            </a:pPr>
            <a:endParaRPr lang="en-US" dirty="0"/>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583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0"/>
            <a:ext cx="7772400" cy="2895600"/>
          </a:xfrm>
        </p:spPr>
        <p:txBody>
          <a:bodyPr>
            <a:normAutofit fontScale="90000"/>
          </a:bodyPr>
          <a:lstStyle/>
          <a:p>
            <a:r>
              <a:rPr lang="en-US" dirty="0"/>
              <a:t>NETW191 Course Project</a:t>
            </a:r>
            <a:br>
              <a:rPr lang="en-US" dirty="0"/>
            </a:br>
            <a:br>
              <a:rPr lang="en-US" dirty="0"/>
            </a:br>
            <a:r>
              <a:rPr lang="en-US" sz="2700" dirty="0"/>
              <a:t>Module 4</a:t>
            </a:r>
            <a:br>
              <a:rPr lang="en-US" sz="2700" dirty="0"/>
            </a:br>
            <a:r>
              <a:rPr lang="en-US" sz="2700" dirty="0"/>
              <a:t> </a:t>
            </a:r>
            <a:br>
              <a:rPr lang="en-US" sz="2700" dirty="0"/>
            </a:br>
            <a:r>
              <a:rPr lang="en-US" sz="2700" dirty="0"/>
              <a:t>IP Subnetting and Loopback Interfaces</a:t>
            </a:r>
            <a:endParaRPr lang="en-US" dirty="0"/>
          </a:p>
        </p:txBody>
      </p:sp>
    </p:spTree>
    <p:extLst>
      <p:ext uri="{BB962C8B-B14F-4D97-AF65-F5344CB8AC3E}">
        <p14:creationId xmlns:p14="http://schemas.microsoft.com/office/powerpoint/2010/main" val="374526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FontTx/>
              <a:buChar char="-"/>
            </a:pPr>
            <a:r>
              <a:rPr lang="en-US" dirty="0"/>
              <a:t>In this project I will demonstrate dividing one network into two subnets, creating loopback interfaces from the router to the computers and verifying connectivity.</a:t>
            </a:r>
          </a:p>
          <a:p>
            <a:pPr marL="0" indent="0">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081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3778248"/>
            <a:ext cx="10820400" cy="19431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table should include </a:t>
            </a:r>
            <a:r>
              <a:rPr lang="en-US" sz="1800" b="1" dirty="0"/>
              <a:t>two /25 subnets</a:t>
            </a:r>
            <a:r>
              <a:rPr lang="en-US" sz="1800" dirty="0"/>
              <a:t>, listing </a:t>
            </a:r>
          </a:p>
          <a:p>
            <a:r>
              <a:rPr lang="en-US" sz="1800" dirty="0"/>
              <a:t>Subnet notation</a:t>
            </a:r>
          </a:p>
          <a:p>
            <a:r>
              <a:rPr lang="en-US" sz="1800" dirty="0"/>
              <a:t>Network address</a:t>
            </a:r>
          </a:p>
          <a:p>
            <a:r>
              <a:rPr lang="en-US" sz="1800" dirty="0"/>
              <a:t>First usable host address</a:t>
            </a:r>
          </a:p>
          <a:p>
            <a:r>
              <a:rPr lang="en-US" sz="1800" dirty="0"/>
              <a:t>Last usable host address</a:t>
            </a:r>
          </a:p>
          <a:p>
            <a:r>
              <a:rPr lang="en-US" sz="1800" dirty="0"/>
              <a:t>Broadcast address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762001"/>
            <a:ext cx="3073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IP Subnetting</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rot="5400000">
            <a:off x="9588485" y="4245465"/>
            <a:ext cx="3614130" cy="1524000"/>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17</a:t>
            </a:fld>
            <a:endParaRPr lang="en-US"/>
          </a:p>
        </p:txBody>
      </p:sp>
      <p:graphicFrame>
        <p:nvGraphicFramePr>
          <p:cNvPr id="8" name="Table 7">
            <a:extLst>
              <a:ext uri="{FF2B5EF4-FFF2-40B4-BE49-F238E27FC236}">
                <a16:creationId xmlns:a16="http://schemas.microsoft.com/office/drawing/2014/main" id="{9C1D1429-FB2D-FA82-03D7-032B65E51C57}"/>
              </a:ext>
            </a:extLst>
          </p:cNvPr>
          <p:cNvGraphicFramePr>
            <a:graphicFrameLocks noGrp="1"/>
          </p:cNvGraphicFramePr>
          <p:nvPr>
            <p:extLst>
              <p:ext uri="{D42A27DB-BD31-4B8C-83A1-F6EECF244321}">
                <p14:modId xmlns:p14="http://schemas.microsoft.com/office/powerpoint/2010/main" val="3112978869"/>
              </p:ext>
            </p:extLst>
          </p:nvPr>
        </p:nvGraphicFramePr>
        <p:xfrm>
          <a:off x="761999" y="1549402"/>
          <a:ext cx="10820400" cy="2108198"/>
        </p:xfrm>
        <a:graphic>
          <a:graphicData uri="http://schemas.openxmlformats.org/drawingml/2006/table">
            <a:tbl>
              <a:tblPr firstRow="1" bandRow="1">
                <a:tableStyleId>{5C22544A-7EE6-4342-B048-85BDC9FD1C3A}</a:tableStyleId>
              </a:tblPr>
              <a:tblGrid>
                <a:gridCol w="1035800">
                  <a:extLst>
                    <a:ext uri="{9D8B030D-6E8A-4147-A177-3AD203B41FA5}">
                      <a16:colId xmlns:a16="http://schemas.microsoft.com/office/drawing/2014/main" val="20000"/>
                    </a:ext>
                  </a:extLst>
                </a:gridCol>
                <a:gridCol w="1202268">
                  <a:extLst>
                    <a:ext uri="{9D8B030D-6E8A-4147-A177-3AD203B41FA5}">
                      <a16:colId xmlns:a16="http://schemas.microsoft.com/office/drawing/2014/main" val="20001"/>
                    </a:ext>
                  </a:extLst>
                </a:gridCol>
                <a:gridCol w="1942125">
                  <a:extLst>
                    <a:ext uri="{9D8B030D-6E8A-4147-A177-3AD203B41FA5}">
                      <a16:colId xmlns:a16="http://schemas.microsoft.com/office/drawing/2014/main" val="20002"/>
                    </a:ext>
                  </a:extLst>
                </a:gridCol>
                <a:gridCol w="1572196">
                  <a:extLst>
                    <a:ext uri="{9D8B030D-6E8A-4147-A177-3AD203B41FA5}">
                      <a16:colId xmlns:a16="http://schemas.microsoft.com/office/drawing/2014/main" val="738487121"/>
                    </a:ext>
                  </a:extLst>
                </a:gridCol>
                <a:gridCol w="1664678">
                  <a:extLst>
                    <a:ext uri="{9D8B030D-6E8A-4147-A177-3AD203B41FA5}">
                      <a16:colId xmlns:a16="http://schemas.microsoft.com/office/drawing/2014/main" val="503619676"/>
                    </a:ext>
                  </a:extLst>
                </a:gridCol>
                <a:gridCol w="1664678">
                  <a:extLst>
                    <a:ext uri="{9D8B030D-6E8A-4147-A177-3AD203B41FA5}">
                      <a16:colId xmlns:a16="http://schemas.microsoft.com/office/drawing/2014/main" val="3161054981"/>
                    </a:ext>
                  </a:extLst>
                </a:gridCol>
                <a:gridCol w="1738655">
                  <a:extLst>
                    <a:ext uri="{9D8B030D-6E8A-4147-A177-3AD203B41FA5}">
                      <a16:colId xmlns:a16="http://schemas.microsoft.com/office/drawing/2014/main" val="1827004946"/>
                    </a:ext>
                  </a:extLst>
                </a:gridCol>
              </a:tblGrid>
              <a:tr h="1108858">
                <a:tc>
                  <a:txBody>
                    <a:bodyPr/>
                    <a:lstStyle/>
                    <a:p>
                      <a:pPr algn="ctr"/>
                      <a:r>
                        <a:rPr lang="en-US" sz="1600" dirty="0"/>
                        <a:t>Subnet ID</a:t>
                      </a:r>
                    </a:p>
                  </a:txBody>
                  <a:tcPr anchor="ctr"/>
                </a:tc>
                <a:tc>
                  <a:txBody>
                    <a:bodyPr/>
                    <a:lstStyle/>
                    <a:p>
                      <a:pPr algn="ctr"/>
                      <a:r>
                        <a:rPr lang="en-US" sz="1600" dirty="0"/>
                        <a:t>Network Mask</a:t>
                      </a:r>
                    </a:p>
                    <a:p>
                      <a:pPr algn="ctr"/>
                      <a:r>
                        <a:rPr lang="en-US" sz="1600" dirty="0"/>
                        <a:t>(/prefix)</a:t>
                      </a:r>
                    </a:p>
                  </a:txBody>
                  <a:tcPr anchor="ctr"/>
                </a:tc>
                <a:tc>
                  <a:txBody>
                    <a:bodyPr/>
                    <a:lstStyle/>
                    <a:p>
                      <a:pPr algn="ctr"/>
                      <a:r>
                        <a:rPr lang="en-US" sz="1600" dirty="0"/>
                        <a:t>Network Mask</a:t>
                      </a:r>
                    </a:p>
                    <a:p>
                      <a:pPr algn="ctr"/>
                      <a:r>
                        <a:rPr lang="en-US" sz="1600" dirty="0"/>
                        <a:t>(Dotted decimal)</a:t>
                      </a:r>
                    </a:p>
                  </a:txBody>
                  <a:tcPr anchor="ctr"/>
                </a:tc>
                <a:tc>
                  <a:txBody>
                    <a:bodyPr/>
                    <a:lstStyle/>
                    <a:p>
                      <a:pPr algn="ctr"/>
                      <a:r>
                        <a:rPr lang="en-US" sz="1600" dirty="0"/>
                        <a:t>Network Address</a:t>
                      </a:r>
                    </a:p>
                  </a:txBody>
                  <a:tcPr anchor="ctr"/>
                </a:tc>
                <a:tc>
                  <a:txBody>
                    <a:bodyPr/>
                    <a:lstStyle/>
                    <a:p>
                      <a:pPr algn="ctr"/>
                      <a:r>
                        <a:rPr lang="en-US" sz="1600" dirty="0"/>
                        <a:t>First Usable Host 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Last Usable Host Address</a:t>
                      </a:r>
                    </a:p>
                  </a:txBody>
                  <a:tcPr anchor="ctr"/>
                </a:tc>
                <a:tc>
                  <a:txBody>
                    <a:bodyPr/>
                    <a:lstStyle/>
                    <a:p>
                      <a:pPr algn="ctr"/>
                      <a:r>
                        <a:rPr lang="en-US" sz="1600" dirty="0"/>
                        <a:t>Broadcast</a:t>
                      </a:r>
                    </a:p>
                    <a:p>
                      <a:pPr algn="ctr"/>
                      <a:r>
                        <a:rPr lang="en-US" sz="1600" dirty="0"/>
                        <a:t>Address</a:t>
                      </a:r>
                    </a:p>
                  </a:txBody>
                  <a:tcPr anchor="ctr"/>
                </a:tc>
                <a:extLst>
                  <a:ext uri="{0D108BD9-81ED-4DB2-BD59-A6C34878D82A}">
                    <a16:rowId xmlns:a16="http://schemas.microsoft.com/office/drawing/2014/main" val="10000"/>
                  </a:ext>
                </a:extLst>
              </a:tr>
              <a:tr h="499670">
                <a:tc>
                  <a:txBody>
                    <a:bodyPr/>
                    <a:lstStyle/>
                    <a:p>
                      <a:pPr algn="ctr"/>
                      <a:r>
                        <a:rPr lang="en-US" sz="1600" dirty="0">
                          <a:solidFill>
                            <a:schemeClr val="bg1"/>
                          </a:solidFill>
                        </a:rPr>
                        <a:t>0</a:t>
                      </a:r>
                    </a:p>
                  </a:txBody>
                  <a:tcPr anchor="ctr"/>
                </a:tc>
                <a:tc>
                  <a:txBody>
                    <a:bodyPr/>
                    <a:lstStyle/>
                    <a:p>
                      <a:pPr algn="ctr"/>
                      <a:r>
                        <a:rPr lang="en-US" sz="1600" baseline="0" dirty="0">
                          <a:solidFill>
                            <a:schemeClr val="bg1"/>
                          </a:solidFill>
                        </a:rPr>
                        <a:t>/25</a:t>
                      </a:r>
                    </a:p>
                  </a:txBody>
                  <a:tcPr anchor="ctr"/>
                </a:tc>
                <a:tc>
                  <a:txBody>
                    <a:bodyPr/>
                    <a:lstStyle/>
                    <a:p>
                      <a:pPr algn="ctr"/>
                      <a:r>
                        <a:rPr lang="en-US" sz="1600" b="1" dirty="0">
                          <a:solidFill>
                            <a:schemeClr val="bg1"/>
                          </a:solidFill>
                        </a:rPr>
                        <a:t>255.255.255.128</a:t>
                      </a:r>
                    </a:p>
                  </a:txBody>
                  <a:tcPr anchor="ctr"/>
                </a:tc>
                <a:tc>
                  <a:txBody>
                    <a:bodyPr/>
                    <a:lstStyle/>
                    <a:p>
                      <a:pPr algn="ctr"/>
                      <a:r>
                        <a:rPr lang="en-US" sz="1600" dirty="0">
                          <a:solidFill>
                            <a:schemeClr val="bg1"/>
                          </a:solidFill>
                        </a:rPr>
                        <a:t>192.168.5.0</a:t>
                      </a:r>
                    </a:p>
                  </a:txBody>
                  <a:tcPr anchor="ctr"/>
                </a:tc>
                <a:tc>
                  <a:txBody>
                    <a:bodyPr/>
                    <a:lstStyle/>
                    <a:p>
                      <a:pPr algn="ctr"/>
                      <a:r>
                        <a:rPr lang="en-US" sz="1600" dirty="0">
                          <a:solidFill>
                            <a:schemeClr val="bg1"/>
                          </a:solidFill>
                        </a:rPr>
                        <a:t>192.168.5.1</a:t>
                      </a:r>
                    </a:p>
                  </a:txBody>
                  <a:tcPr anchor="ctr"/>
                </a:tc>
                <a:tc>
                  <a:txBody>
                    <a:bodyPr/>
                    <a:lstStyle/>
                    <a:p>
                      <a:pPr algn="ctr"/>
                      <a:r>
                        <a:rPr lang="en-US" sz="1600" b="1" dirty="0">
                          <a:solidFill>
                            <a:schemeClr val="bg1"/>
                          </a:solidFill>
                        </a:rPr>
                        <a:t>192.168.5.126</a:t>
                      </a:r>
                    </a:p>
                  </a:txBody>
                  <a:tcPr anchor="ctr"/>
                </a:tc>
                <a:tc>
                  <a:txBody>
                    <a:bodyPr/>
                    <a:lstStyle/>
                    <a:p>
                      <a:pPr algn="ctr"/>
                      <a:r>
                        <a:rPr lang="en-US" sz="1600" dirty="0">
                          <a:solidFill>
                            <a:schemeClr val="bg1"/>
                          </a:solidFill>
                        </a:rPr>
                        <a:t>192.168.5.127</a:t>
                      </a:r>
                    </a:p>
                  </a:txBody>
                  <a:tcPr anchor="ctr"/>
                </a:tc>
                <a:extLst>
                  <a:ext uri="{0D108BD9-81ED-4DB2-BD59-A6C34878D82A}">
                    <a16:rowId xmlns:a16="http://schemas.microsoft.com/office/drawing/2014/main" val="10001"/>
                  </a:ext>
                </a:extLst>
              </a:tr>
              <a:tr h="499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rPr>
                        <a:t>1</a:t>
                      </a:r>
                    </a:p>
                  </a:txBody>
                  <a:tcPr anchor="ctr"/>
                </a:tc>
                <a:tc>
                  <a:txBody>
                    <a:bodyPr/>
                    <a:lstStyle/>
                    <a:p>
                      <a:pPr algn="ctr"/>
                      <a:r>
                        <a:rPr lang="en-US" sz="1600" b="1" baseline="0" dirty="0">
                          <a:solidFill>
                            <a:schemeClr val="bg1"/>
                          </a:solidFill>
                        </a:rPr>
                        <a:t>/25</a:t>
                      </a:r>
                    </a:p>
                  </a:txBody>
                  <a:tcPr anchor="ctr"/>
                </a:tc>
                <a:tc>
                  <a:txBody>
                    <a:bodyPr/>
                    <a:lstStyle/>
                    <a:p>
                      <a:pPr algn="ctr"/>
                      <a:r>
                        <a:rPr lang="en-US" sz="1600" dirty="0">
                          <a:solidFill>
                            <a:schemeClr val="bg1"/>
                          </a:solidFill>
                        </a:rPr>
                        <a:t>255.255.255.128</a:t>
                      </a:r>
                    </a:p>
                  </a:txBody>
                  <a:tcPr anchor="ctr"/>
                </a:tc>
                <a:tc>
                  <a:txBody>
                    <a:bodyPr/>
                    <a:lstStyle/>
                    <a:p>
                      <a:pPr algn="ctr"/>
                      <a:r>
                        <a:rPr lang="en-US" sz="1600" b="1" dirty="0">
                          <a:solidFill>
                            <a:schemeClr val="bg1"/>
                          </a:solidFill>
                        </a:rPr>
                        <a:t>192.168.5.128</a:t>
                      </a:r>
                    </a:p>
                  </a:txBody>
                  <a:tcPr anchor="ctr"/>
                </a:tc>
                <a:tc>
                  <a:txBody>
                    <a:bodyPr/>
                    <a:lstStyle/>
                    <a:p>
                      <a:pPr algn="ctr"/>
                      <a:r>
                        <a:rPr lang="en-US" sz="1600" dirty="0">
                          <a:solidFill>
                            <a:schemeClr val="bg1"/>
                          </a:solidFill>
                        </a:rPr>
                        <a:t>192.168.5.129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192.168.5.254</a:t>
                      </a:r>
                    </a:p>
                  </a:txBody>
                  <a:tcPr anchor="ctr"/>
                </a:tc>
                <a:tc>
                  <a:txBody>
                    <a:bodyPr/>
                    <a:lstStyle/>
                    <a:p>
                      <a:pPr algn="ctr"/>
                      <a:r>
                        <a:rPr lang="en-US" sz="1600" b="1" dirty="0">
                          <a:solidFill>
                            <a:schemeClr val="bg1"/>
                          </a:solidFill>
                        </a:rPr>
                        <a:t>192.168.5.255</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447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1"/>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828800"/>
            <a:ext cx="250952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a:t>
            </a:r>
            <a:r>
              <a:rPr lang="en-US" sz="1800" b="1" dirty="0"/>
              <a:t>both Loopback1 and Loopback2 interfaces</a:t>
            </a:r>
            <a:r>
              <a:rPr lang="en-US" sz="1800" dirty="0"/>
              <a:t> and their correct </a:t>
            </a:r>
            <a:r>
              <a:rPr lang="en-US" sz="1800" b="1" dirty="0"/>
              <a:t>IPv4 addresses</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desktop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4/10/2024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18</a:t>
            </a:fld>
            <a:endParaRPr lang="en-US"/>
          </a:p>
        </p:txBody>
      </p:sp>
      <p:pic>
        <p:nvPicPr>
          <p:cNvPr id="9" name="Picture 8">
            <a:extLst>
              <a:ext uri="{FF2B5EF4-FFF2-40B4-BE49-F238E27FC236}">
                <a16:creationId xmlns:a16="http://schemas.microsoft.com/office/drawing/2014/main" id="{8A110274-969C-C5B1-677F-8FF56AEFD990}"/>
              </a:ext>
            </a:extLst>
          </p:cNvPr>
          <p:cNvPicPr>
            <a:picLocks noChangeAspect="1"/>
          </p:cNvPicPr>
          <p:nvPr/>
        </p:nvPicPr>
        <p:blipFill>
          <a:blip r:embed="rId2"/>
          <a:stretch>
            <a:fillRect/>
          </a:stretch>
        </p:blipFill>
        <p:spPr>
          <a:xfrm>
            <a:off x="3962400" y="685800"/>
            <a:ext cx="5753903" cy="4591691"/>
          </a:xfrm>
          <a:prstGeom prst="rect">
            <a:avLst/>
          </a:prstGeom>
        </p:spPr>
      </p:pic>
    </p:spTree>
    <p:extLst>
      <p:ext uri="{BB962C8B-B14F-4D97-AF65-F5344CB8AC3E}">
        <p14:creationId xmlns:p14="http://schemas.microsoft.com/office/powerpoint/2010/main" val="248088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0"/>
            <a:ext cx="250952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905001"/>
            <a:ext cx="289052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a:t>
            </a:r>
            <a:r>
              <a:rPr lang="en-US" sz="1800" b="1" dirty="0"/>
              <a:t>two successful ping tests</a:t>
            </a:r>
            <a:r>
              <a:rPr lang="en-US" sz="1800" dirty="0"/>
              <a:t>: </a:t>
            </a:r>
          </a:p>
          <a:p>
            <a:pPr>
              <a:buAutoNum type="arabicParenR"/>
            </a:pPr>
            <a:r>
              <a:rPr lang="en-US" sz="1800" b="1" dirty="0"/>
              <a:t>from</a:t>
            </a:r>
            <a:r>
              <a:rPr lang="en-US" sz="1800" dirty="0"/>
              <a:t> the Computer 1 VM </a:t>
            </a:r>
            <a:r>
              <a:rPr lang="en-US" sz="1800" b="1" dirty="0"/>
              <a:t>to</a:t>
            </a:r>
            <a:r>
              <a:rPr lang="en-US" sz="1800" dirty="0"/>
              <a:t> the Loopback 1 interface</a:t>
            </a:r>
          </a:p>
          <a:p>
            <a:pPr>
              <a:buAutoNum type="arabicParenR"/>
            </a:pPr>
            <a:r>
              <a:rPr lang="en-US" sz="1800" b="1" dirty="0"/>
              <a:t>from</a:t>
            </a:r>
            <a:r>
              <a:rPr lang="en-US" sz="1800" dirty="0"/>
              <a:t> the Computer 1 VM </a:t>
            </a:r>
            <a:r>
              <a:rPr lang="en-US" sz="1800" b="1" dirty="0"/>
              <a:t>to</a:t>
            </a:r>
            <a:r>
              <a:rPr lang="en-US" sz="1800" dirty="0"/>
              <a:t> the Loopback 2 interface</a:t>
            </a:r>
          </a:p>
          <a:p>
            <a:pPr marL="0" indent="0">
              <a:buNone/>
            </a:pPr>
            <a:endParaRPr lang="en-US" sz="1000" dirty="0"/>
          </a:p>
          <a:p>
            <a:pPr marL="0" indent="0">
              <a:buNone/>
            </a:pPr>
            <a:r>
              <a:rPr lang="en-US" sz="1800" dirty="0"/>
              <a:t>This screenshot should also show </a:t>
            </a:r>
            <a:r>
              <a:rPr lang="en-US" sz="1800" b="1" dirty="0"/>
              <a:t>the date/time information </a:t>
            </a:r>
            <a:r>
              <a:rPr lang="en-US" sz="1800" dirty="0"/>
              <a:t>on top of the desktop window.</a:t>
            </a:r>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4/10/2024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19</a:t>
            </a:fld>
            <a:endParaRPr lang="en-US"/>
          </a:p>
        </p:txBody>
      </p:sp>
      <p:pic>
        <p:nvPicPr>
          <p:cNvPr id="9" name="Picture 8">
            <a:extLst>
              <a:ext uri="{FF2B5EF4-FFF2-40B4-BE49-F238E27FC236}">
                <a16:creationId xmlns:a16="http://schemas.microsoft.com/office/drawing/2014/main" id="{4162336F-6FC0-96A2-0AB2-BA8B6A57D32A}"/>
              </a:ext>
            </a:extLst>
          </p:cNvPr>
          <p:cNvPicPr>
            <a:picLocks noChangeAspect="1"/>
          </p:cNvPicPr>
          <p:nvPr/>
        </p:nvPicPr>
        <p:blipFill>
          <a:blip r:embed="rId2"/>
          <a:stretch>
            <a:fillRect/>
          </a:stretch>
        </p:blipFill>
        <p:spPr>
          <a:xfrm>
            <a:off x="3962400" y="283820"/>
            <a:ext cx="6639331" cy="5507380"/>
          </a:xfrm>
          <a:prstGeom prst="rect">
            <a:avLst/>
          </a:prstGeom>
        </p:spPr>
      </p:pic>
    </p:spTree>
    <p:extLst>
      <p:ext uri="{BB962C8B-B14F-4D97-AF65-F5344CB8AC3E}">
        <p14:creationId xmlns:p14="http://schemas.microsoft.com/office/powerpoint/2010/main" val="382491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534400" cy="2819400"/>
          </a:xfrm>
        </p:spPr>
        <p:txBody>
          <a:bodyPr>
            <a:normAutofit/>
          </a:bodyPr>
          <a:lstStyle/>
          <a:p>
            <a:r>
              <a:rPr lang="en-US" dirty="0"/>
              <a:t>INTRODUCTION</a:t>
            </a:r>
            <a:br>
              <a:rPr lang="en-US" dirty="0"/>
            </a:br>
            <a:br>
              <a:rPr lang="en-US" dirty="0"/>
            </a:br>
            <a:endParaRPr lang="en-US" sz="2000" dirty="0"/>
          </a:p>
        </p:txBody>
      </p:sp>
      <p:sp>
        <p:nvSpPr>
          <p:cNvPr id="3" name="TextBox 2">
            <a:extLst>
              <a:ext uri="{FF2B5EF4-FFF2-40B4-BE49-F238E27FC236}">
                <a16:creationId xmlns:a16="http://schemas.microsoft.com/office/drawing/2014/main" id="{C7CBE569-6ADB-2CC5-1C7F-671C192B2C77}"/>
              </a:ext>
            </a:extLst>
          </p:cNvPr>
          <p:cNvSpPr txBox="1"/>
          <p:nvPr/>
        </p:nvSpPr>
        <p:spPr>
          <a:xfrm>
            <a:off x="457200" y="1905000"/>
            <a:ext cx="10668000"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9A928832-1464-3045-0F6F-D4B766ED1FBD}"/>
              </a:ext>
            </a:extLst>
          </p:cNvPr>
          <p:cNvSpPr txBox="1"/>
          <p:nvPr/>
        </p:nvSpPr>
        <p:spPr>
          <a:xfrm>
            <a:off x="1143000" y="2590800"/>
            <a:ext cx="9448800" cy="2031325"/>
          </a:xfrm>
          <a:prstGeom prst="rect">
            <a:avLst/>
          </a:prstGeom>
          <a:noFill/>
        </p:spPr>
        <p:txBody>
          <a:bodyPr wrap="square" rtlCol="0">
            <a:spAutoFit/>
          </a:bodyPr>
          <a:lstStyle/>
          <a:p>
            <a:pPr marL="285750" indent="-285750">
              <a:buFontTx/>
              <a:buChar char="-"/>
            </a:pPr>
            <a:r>
              <a:rPr lang="en-US" dirty="0"/>
              <a:t>This project will demonstrate my ability to configure a Small Office-Home Office network to include</a:t>
            </a:r>
          </a:p>
          <a:p>
            <a:pPr marL="742950" lvl="1" indent="-285750">
              <a:buFontTx/>
              <a:buChar char="-"/>
            </a:pPr>
            <a:r>
              <a:rPr lang="en-US" dirty="0"/>
              <a:t>IPv4 addressing</a:t>
            </a:r>
          </a:p>
          <a:p>
            <a:pPr marL="742950" lvl="1" indent="-285750">
              <a:buFontTx/>
              <a:buChar char="-"/>
            </a:pPr>
            <a:r>
              <a:rPr lang="en-US" dirty="0"/>
              <a:t>Connectivity testing </a:t>
            </a:r>
          </a:p>
          <a:p>
            <a:pPr marL="742950" lvl="1" indent="-285750">
              <a:buFontTx/>
              <a:buChar char="-"/>
            </a:pPr>
            <a:r>
              <a:rPr lang="en-US" dirty="0"/>
              <a:t>Subnetting and loopback interfaces</a:t>
            </a:r>
          </a:p>
          <a:p>
            <a:pPr marL="742950" lvl="1" indent="-285750">
              <a:buFontTx/>
              <a:buChar char="-"/>
            </a:pPr>
            <a:r>
              <a:rPr lang="en-US" dirty="0"/>
              <a:t>Creating a network diagram on Visio</a:t>
            </a:r>
          </a:p>
          <a:p>
            <a:pPr marL="742950" lvl="1" indent="-285750">
              <a:buFontTx/>
              <a:buChar char="-"/>
            </a:pPr>
            <a:r>
              <a:rPr lang="en-US" dirty="0"/>
              <a:t>SOHO wireless network security</a:t>
            </a:r>
          </a:p>
        </p:txBody>
      </p:sp>
    </p:spTree>
    <p:extLst>
      <p:ext uri="{BB962C8B-B14F-4D97-AF65-F5344CB8AC3E}">
        <p14:creationId xmlns:p14="http://schemas.microsoft.com/office/powerpoint/2010/main" val="25543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normAutofit/>
          </a:bodyPr>
          <a:lstStyle/>
          <a:p>
            <a:pPr>
              <a:buNone/>
            </a:pPr>
            <a:r>
              <a:rPr lang="en-US" dirty="0">
                <a:latin typeface="+mj-lt"/>
              </a:rPr>
              <a:t>Conclusions</a:t>
            </a:r>
          </a:p>
          <a:p>
            <a:pPr>
              <a:buNone/>
            </a:pPr>
            <a:endParaRPr lang="en-US" dirty="0"/>
          </a:p>
          <a:p>
            <a:pPr>
              <a:buFontTx/>
              <a:buChar char="-"/>
            </a:pPr>
            <a:r>
              <a:rPr lang="en-US" dirty="0"/>
              <a:t>I learned how to divide a network into subnets and calculate network addresses based on the size of the network and the amount of hosts available.</a:t>
            </a:r>
          </a:p>
          <a:p>
            <a:pPr>
              <a:buFontTx/>
              <a:buChar char="-"/>
            </a:pPr>
            <a:r>
              <a:rPr lang="en-US" dirty="0"/>
              <a:t>How to create a virtual loopback interface on the router using the first usable host IP address within each of the new subnets.</a:t>
            </a:r>
          </a:p>
          <a:p>
            <a:pPr>
              <a:buFontTx/>
              <a:buChar char="-"/>
            </a:pPr>
            <a:r>
              <a:rPr lang="en-US" dirty="0"/>
              <a:t>And how to verify that the newly created loopback interfaces are operating properly by </a:t>
            </a:r>
            <a:r>
              <a:rPr lang="en-US" dirty="0" err="1"/>
              <a:t>ping’ing</a:t>
            </a:r>
            <a:r>
              <a:rPr lang="en-US" dirty="0"/>
              <a:t> the entered IP address associated with the interface.</a:t>
            </a: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865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0"/>
            <a:ext cx="7772400" cy="2895600"/>
          </a:xfrm>
        </p:spPr>
        <p:txBody>
          <a:bodyPr>
            <a:normAutofit fontScale="90000"/>
          </a:bodyPr>
          <a:lstStyle/>
          <a:p>
            <a:r>
              <a:rPr lang="en-US" dirty="0"/>
              <a:t>NETW191 Course Project</a:t>
            </a:r>
            <a:br>
              <a:rPr lang="en-US" dirty="0"/>
            </a:br>
            <a:br>
              <a:rPr lang="en-US" dirty="0"/>
            </a:br>
            <a:r>
              <a:rPr lang="en-US" sz="2700" dirty="0"/>
              <a:t>Module 5</a:t>
            </a:r>
            <a:br>
              <a:rPr lang="en-US" sz="2700" dirty="0"/>
            </a:br>
            <a:r>
              <a:rPr lang="en-US" sz="2700" dirty="0"/>
              <a:t> </a:t>
            </a:r>
            <a:br>
              <a:rPr lang="en-US" sz="2700" dirty="0"/>
            </a:br>
            <a:r>
              <a:rPr lang="en-US" sz="2700" dirty="0"/>
              <a:t>Visio Network Diagram</a:t>
            </a:r>
            <a:endParaRPr lang="en-US" dirty="0"/>
          </a:p>
        </p:txBody>
      </p:sp>
    </p:spTree>
    <p:extLst>
      <p:ext uri="{BB962C8B-B14F-4D97-AF65-F5344CB8AC3E}">
        <p14:creationId xmlns:p14="http://schemas.microsoft.com/office/powerpoint/2010/main" val="29972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838201"/>
            <a:ext cx="2280920" cy="1219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Microsoft Visio Network Diagram</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2286001"/>
            <a:ext cx="2509520" cy="34289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diagram should illustrate </a:t>
            </a:r>
            <a:r>
              <a:rPr lang="en-US" sz="1800" b="1" dirty="0"/>
              <a:t>the interconnection </a:t>
            </a:r>
            <a:r>
              <a:rPr lang="en-US" sz="1800" dirty="0"/>
              <a:t>of the Computer 1 VM, the Computer 2 VM, and the SOHO Router VM along with proper </a:t>
            </a:r>
            <a:r>
              <a:rPr lang="en-US" sz="1800" b="1" dirty="0"/>
              <a:t>IP addresses </a:t>
            </a:r>
            <a:r>
              <a:rPr lang="en-US" sz="1800" dirty="0"/>
              <a:t>and </a:t>
            </a:r>
            <a:r>
              <a:rPr lang="en-US" sz="1800" b="1" dirty="0"/>
              <a:t>labeling</a:t>
            </a:r>
            <a:r>
              <a:rPr lang="en-US" sz="1800" dirty="0"/>
              <a:t>.</a:t>
            </a:r>
          </a:p>
          <a:p>
            <a:pPr marL="0" indent="0">
              <a:buNone/>
            </a:pPr>
            <a:endParaRPr lang="en-US" sz="1000" dirty="0"/>
          </a:p>
          <a:p>
            <a:pPr marL="0" indent="0">
              <a:buNone/>
            </a:pPr>
            <a:r>
              <a:rPr lang="en-US" sz="1800" dirty="0"/>
              <a:t>This diagram should also show </a:t>
            </a:r>
            <a:r>
              <a:rPr lang="en-US" sz="1800" b="1" dirty="0"/>
              <a:t>your initials </a:t>
            </a:r>
            <a:r>
              <a:rPr lang="en-US" sz="1800" dirty="0"/>
              <a:t>in the bottom right corner.</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4/10/2024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22</a:t>
            </a:fld>
            <a:endParaRPr lang="en-US"/>
          </a:p>
        </p:txBody>
      </p:sp>
      <p:pic>
        <p:nvPicPr>
          <p:cNvPr id="8" name="Picture 7">
            <a:extLst>
              <a:ext uri="{FF2B5EF4-FFF2-40B4-BE49-F238E27FC236}">
                <a16:creationId xmlns:a16="http://schemas.microsoft.com/office/drawing/2014/main" id="{A27E3EAE-D916-26C9-4BCD-DA8A8890CE61}"/>
              </a:ext>
            </a:extLst>
          </p:cNvPr>
          <p:cNvPicPr>
            <a:picLocks noChangeAspect="1"/>
          </p:cNvPicPr>
          <p:nvPr/>
        </p:nvPicPr>
        <p:blipFill>
          <a:blip r:embed="rId2"/>
          <a:stretch>
            <a:fillRect/>
          </a:stretch>
        </p:blipFill>
        <p:spPr>
          <a:xfrm>
            <a:off x="3124200" y="609600"/>
            <a:ext cx="8707294" cy="5996452"/>
          </a:xfrm>
          <a:prstGeom prst="rect">
            <a:avLst/>
          </a:prstGeom>
        </p:spPr>
      </p:pic>
    </p:spTree>
    <p:extLst>
      <p:ext uri="{BB962C8B-B14F-4D97-AF65-F5344CB8AC3E}">
        <p14:creationId xmlns:p14="http://schemas.microsoft.com/office/powerpoint/2010/main" val="111278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normAutofit/>
          </a:bodyPr>
          <a:lstStyle/>
          <a:p>
            <a:pPr>
              <a:buNone/>
            </a:pPr>
            <a:r>
              <a:rPr lang="en-US" dirty="0">
                <a:latin typeface="+mj-lt"/>
              </a:rPr>
              <a:t>Conclusions</a:t>
            </a:r>
          </a:p>
          <a:p>
            <a:pPr>
              <a:buNone/>
            </a:pPr>
            <a:endParaRPr lang="en-US" dirty="0"/>
          </a:p>
          <a:p>
            <a:pPr>
              <a:buNone/>
            </a:pPr>
            <a:r>
              <a:rPr lang="en-US" dirty="0"/>
              <a:t>In this project:</a:t>
            </a:r>
          </a:p>
          <a:p>
            <a:pPr>
              <a:buNone/>
            </a:pPr>
            <a:r>
              <a:rPr lang="en-US" dirty="0"/>
              <a:t>	- I downloaded the Visio 2021 software</a:t>
            </a:r>
          </a:p>
          <a:p>
            <a:pPr>
              <a:buNone/>
            </a:pPr>
            <a:r>
              <a:rPr lang="en-US" dirty="0"/>
              <a:t>	- Added the hardware that has been identified to the diagram.</a:t>
            </a:r>
          </a:p>
          <a:p>
            <a:pPr>
              <a:buNone/>
            </a:pPr>
            <a:r>
              <a:rPr lang="en-US" dirty="0"/>
              <a:t>	- Created interconnections between the devices.</a:t>
            </a:r>
          </a:p>
          <a:p>
            <a:pPr>
              <a:buNone/>
            </a:pPr>
            <a:r>
              <a:rPr lang="en-US" dirty="0"/>
              <a:t>	- Labeled all the devices with the IP address and subnet identifiers that has been established within the network.</a:t>
            </a: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41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0"/>
            <a:ext cx="7772400" cy="2895600"/>
          </a:xfrm>
        </p:spPr>
        <p:txBody>
          <a:bodyPr>
            <a:normAutofit fontScale="90000"/>
          </a:bodyPr>
          <a:lstStyle/>
          <a:p>
            <a:r>
              <a:rPr lang="en-US" dirty="0"/>
              <a:t>NETW191 Course Project</a:t>
            </a:r>
            <a:br>
              <a:rPr lang="en-US" dirty="0"/>
            </a:br>
            <a:br>
              <a:rPr lang="en-US" dirty="0"/>
            </a:br>
            <a:r>
              <a:rPr lang="en-US" sz="2700" dirty="0"/>
              <a:t>Module 6</a:t>
            </a:r>
            <a:br>
              <a:rPr lang="en-US" sz="2700" dirty="0"/>
            </a:br>
            <a:r>
              <a:rPr lang="en-US" sz="2700" dirty="0"/>
              <a:t> </a:t>
            </a:r>
            <a:br>
              <a:rPr lang="en-US" sz="2700" dirty="0"/>
            </a:br>
            <a:r>
              <a:rPr lang="en-US" sz="2700" dirty="0"/>
              <a:t>SOHO Wireless Network Security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r>
              <a:rPr lang="en-US" dirty="0"/>
              <a:t>- I will explore the security fundamentals of a wireless SOHO router and answer 6 questions regarding the settings.</a:t>
            </a:r>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606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1409699"/>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1. What are the factory default username and password of a TP-Link router? Why is it important to change the default username and password of a SOHO router? </a:t>
            </a:r>
          </a:p>
          <a:p>
            <a:pPr marL="0" indent="0">
              <a:buNone/>
            </a:pPr>
            <a:r>
              <a:rPr lang="en-US" sz="1800" dirty="0"/>
              <a:t>Answer: Username: admin Password: admin. Its important to change the default username and password because anyone with any knowledge of routers could easily guess the combination. If an automatic hacking device was trying to infiltrate the router it would be very easy to guess the same string of characters for the username and password. Also, with a simple google search anyone could locate the factory username and password and could edit the routing configuration and disrupt how information Is flowing through the network. </a:t>
            </a:r>
          </a:p>
          <a:p>
            <a:pPr marL="0" indent="0">
              <a:buNone/>
            </a:pPr>
            <a:endParaRPr lang="en-US" sz="1800" dirty="0"/>
          </a:p>
          <a:p>
            <a:pPr marL="0" indent="0">
              <a:buNone/>
            </a:pPr>
            <a:endParaRPr lang="en-US" sz="1800" dirty="0"/>
          </a:p>
          <a:p>
            <a:pPr marL="0" indent="0">
              <a:buNone/>
            </a:pPr>
            <a:r>
              <a:rPr lang="en-US" sz="1800" dirty="0"/>
              <a:t>2. To protect a SOHO wireless network with a small number of devices, which address management method provides more control, configuring the device IP addresses manually (static IP) or using a DHCP server (dynamic IP)? Why?</a:t>
            </a:r>
          </a:p>
          <a:p>
            <a:pPr marL="0" indent="0">
              <a:buNone/>
            </a:pPr>
            <a:r>
              <a:rPr lang="en-US" sz="1800" dirty="0"/>
              <a:t>Answer: The most control of the network would be by using the DHCP address management method so that the IP address is constantly cycling through the selected IP addresses , which can be chosen by the administrator making it hard to pinpoint the IP address of the Host at any given time.</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762001"/>
            <a:ext cx="7772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SOHO Wireless Network Security 1 of 3</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1409699"/>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buNone/>
            </a:pPr>
            <a:r>
              <a:rPr lang="en-US" sz="1800" dirty="0"/>
              <a:t>Answer: Wireless MAC filtering will prevent wireless devices from accessing the </a:t>
            </a:r>
            <a:r>
              <a:rPr lang="en-US" sz="1800" dirty="0" err="1"/>
              <a:t>WiFi</a:t>
            </a:r>
            <a:r>
              <a:rPr lang="en-US" sz="1800" dirty="0"/>
              <a:t> router unless they are authorized to be on the network. Allow filtering would only allow the devices that you add to the filter to obtain access to the router so that you can keep the accessible devices to a known number of machines. Deny filtering will allow all machines access except for the specified machines listed. If no machines are entered and the allow filtering is on, then no machines would have access to the network. </a:t>
            </a:r>
          </a:p>
          <a:p>
            <a:pPr marL="0" indent="0">
              <a:buNone/>
            </a:pPr>
            <a:endParaRPr lang="en-US" sz="1800" dirty="0"/>
          </a:p>
          <a:p>
            <a:pPr marL="0" indent="0">
              <a:buNone/>
            </a:pPr>
            <a:r>
              <a:rPr lang="en-US" sz="1800" dirty="0"/>
              <a:t>4. What wireless security settings are displayed on the Wireless Security page? Which one is recommended by the vendor? Why? </a:t>
            </a:r>
          </a:p>
          <a:p>
            <a:pPr marL="0" indent="0">
              <a:buNone/>
            </a:pPr>
            <a:r>
              <a:rPr lang="en-US" sz="1800" dirty="0"/>
              <a:t>Answer: The options displayed on the wireless security page are Disable wireless security, WPA/WPA2-Personal, WPA/WPA2- enterprise, and WEP. WAP/WAP2- personal is recommended by the vendor because It has the best security features and encryption protocols for small home and home office networks for preventing decryption of the network. </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762001"/>
            <a:ext cx="76962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SOHO Wireless Network Security 2 of 3</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27</a:t>
            </a:fld>
            <a:endParaRPr lang="en-US"/>
          </a:p>
        </p:txBody>
      </p:sp>
    </p:spTree>
    <p:extLst>
      <p:ext uri="{BB962C8B-B14F-4D97-AF65-F5344CB8AC3E}">
        <p14:creationId xmlns:p14="http://schemas.microsoft.com/office/powerpoint/2010/main" val="1625524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1409699"/>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5. Among the configurations you explored in this module, which one is a true security function? Why?</a:t>
            </a:r>
          </a:p>
          <a:p>
            <a:pPr marL="0" indent="0">
              <a:buNone/>
            </a:pPr>
            <a:r>
              <a:rPr lang="en-US" sz="1800" dirty="0"/>
              <a:t>Answer: All of the configurations play a part in the grand scheme of security. Although the Wireless security settings are the most important to prevent intrusion on the network, if you leave the default username and password active then anyone could disable your security settings.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6. What would you do to protect your wireless network at home? Why?</a:t>
            </a:r>
          </a:p>
          <a:p>
            <a:pPr marL="0" indent="0">
              <a:buNone/>
            </a:pPr>
            <a:r>
              <a:rPr lang="en-US" sz="1800" dirty="0"/>
              <a:t>Answer: I have a TP-link router and the first thing I did was change the default username and password and ensured that the WPA/WPA2 –Personal </a:t>
            </a:r>
            <a:r>
              <a:rPr lang="en-US" sz="1800"/>
              <a:t>security encryption setting </a:t>
            </a:r>
            <a:r>
              <a:rPr lang="en-US" sz="1800" dirty="0"/>
              <a:t>were enabled. </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762001"/>
            <a:ext cx="78486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SOHO Wireless Network Security 3 of 3</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28</a:t>
            </a:fld>
            <a:endParaRPr lang="en-US"/>
          </a:p>
        </p:txBody>
      </p:sp>
    </p:spTree>
    <p:extLst>
      <p:ext uri="{BB962C8B-B14F-4D97-AF65-F5344CB8AC3E}">
        <p14:creationId xmlns:p14="http://schemas.microsoft.com/office/powerpoint/2010/main" val="122098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r>
              <a:rPr lang="en-US" dirty="0"/>
              <a:t>- I explored the security settings of a TP-link SoHo router and studied the applicable settings and the benefit of each option. </a:t>
            </a:r>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200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0"/>
            <a:ext cx="7772400" cy="2895600"/>
          </a:xfrm>
        </p:spPr>
        <p:txBody>
          <a:bodyPr>
            <a:normAutofit fontScale="90000"/>
          </a:bodyPr>
          <a:lstStyle/>
          <a:p>
            <a:r>
              <a:rPr lang="en-US" dirty="0"/>
              <a:t>NETW191 Course Project</a:t>
            </a:r>
            <a:br>
              <a:rPr lang="en-US" dirty="0"/>
            </a:br>
            <a:br>
              <a:rPr lang="en-US" dirty="0"/>
            </a:br>
            <a:r>
              <a:rPr lang="en-US" sz="2700" dirty="0"/>
              <a:t>Module 2</a:t>
            </a:r>
            <a:br>
              <a:rPr lang="en-US" sz="2700" dirty="0"/>
            </a:br>
            <a:r>
              <a:rPr lang="en-US" sz="2700" dirty="0"/>
              <a:t> </a:t>
            </a:r>
            <a:br>
              <a:rPr lang="en-US" sz="2700" dirty="0"/>
            </a:br>
            <a:r>
              <a:rPr lang="en-US" sz="2700" dirty="0"/>
              <a:t>IPv4 Addressing</a:t>
            </a:r>
            <a:endParaRPr lang="en-US" dirty="0"/>
          </a:p>
        </p:txBody>
      </p:sp>
    </p:spTree>
    <p:extLst>
      <p:ext uri="{BB962C8B-B14F-4D97-AF65-F5344CB8AC3E}">
        <p14:creationId xmlns:p14="http://schemas.microsoft.com/office/powerpoint/2010/main" val="2061228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541020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ea typeface="+mn-ea"/>
                <a:cs typeface="+mn-cs"/>
              </a:rPr>
              <a:t>CHALLENGES OVERCOME</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4/10/2024</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30</a:t>
            </a:fld>
            <a:endParaRPr lang="en-US"/>
          </a:p>
        </p:txBody>
      </p:sp>
      <p:sp>
        <p:nvSpPr>
          <p:cNvPr id="5" name="TextBox 4">
            <a:extLst>
              <a:ext uri="{FF2B5EF4-FFF2-40B4-BE49-F238E27FC236}">
                <a16:creationId xmlns:a16="http://schemas.microsoft.com/office/drawing/2014/main" id="{001E584D-7DEE-805E-ED4A-7AE912CFB7EE}"/>
              </a:ext>
            </a:extLst>
          </p:cNvPr>
          <p:cNvSpPr txBox="1"/>
          <p:nvPr/>
        </p:nvSpPr>
        <p:spPr>
          <a:xfrm>
            <a:off x="1143000" y="2209800"/>
            <a:ext cx="8991600" cy="2031325"/>
          </a:xfrm>
          <a:prstGeom prst="rect">
            <a:avLst/>
          </a:prstGeom>
          <a:noFill/>
        </p:spPr>
        <p:txBody>
          <a:bodyPr wrap="square" rtlCol="0">
            <a:spAutoFit/>
          </a:bodyPr>
          <a:lstStyle/>
          <a:p>
            <a:pPr marL="285750" indent="-285750">
              <a:buFontTx/>
              <a:buChar char="-"/>
            </a:pPr>
            <a:r>
              <a:rPr lang="en-US" dirty="0"/>
              <a:t>Over the duration of this course I learned several new skills and throughout the course I faced challenges including:</a:t>
            </a:r>
          </a:p>
          <a:p>
            <a:pPr marL="742950" lvl="1" indent="-285750">
              <a:buFontTx/>
              <a:buChar char="-"/>
            </a:pPr>
            <a:r>
              <a:rPr lang="en-US" dirty="0"/>
              <a:t>Changing IP addresses through the network GUI </a:t>
            </a:r>
          </a:p>
          <a:p>
            <a:pPr marL="742950" lvl="1" indent="-285750">
              <a:buFontTx/>
              <a:buChar char="-"/>
            </a:pPr>
            <a:r>
              <a:rPr lang="en-US" dirty="0"/>
              <a:t>Learning how to create a diagram on Visio</a:t>
            </a:r>
          </a:p>
          <a:p>
            <a:pPr marL="742950" lvl="1" indent="-285750">
              <a:buFontTx/>
              <a:buChar char="-"/>
            </a:pPr>
            <a:r>
              <a:rPr lang="en-US" dirty="0"/>
              <a:t>Understanding subnetting tables and the math behind it</a:t>
            </a:r>
          </a:p>
          <a:p>
            <a:pPr marL="742950" lvl="1" indent="-285750">
              <a:buFontTx/>
              <a:buChar char="-"/>
            </a:pPr>
            <a:r>
              <a:rPr lang="en-US" dirty="0"/>
              <a:t>And learning the differences between the wireless network security settings</a:t>
            </a:r>
          </a:p>
        </p:txBody>
      </p:sp>
    </p:spTree>
    <p:extLst>
      <p:ext uri="{BB962C8B-B14F-4D97-AF65-F5344CB8AC3E}">
        <p14:creationId xmlns:p14="http://schemas.microsoft.com/office/powerpoint/2010/main" val="4060626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541020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ea typeface="+mn-ea"/>
                <a:cs typeface="+mn-cs"/>
              </a:rPr>
              <a:t>CAREER SKILLS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4/10/2024</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31</a:t>
            </a:fld>
            <a:endParaRPr lang="en-US"/>
          </a:p>
        </p:txBody>
      </p:sp>
      <p:sp>
        <p:nvSpPr>
          <p:cNvPr id="3" name="TextBox 2">
            <a:extLst>
              <a:ext uri="{FF2B5EF4-FFF2-40B4-BE49-F238E27FC236}">
                <a16:creationId xmlns:a16="http://schemas.microsoft.com/office/drawing/2014/main" id="{4092B13F-5177-CA6A-F984-5852974A02CC}"/>
              </a:ext>
            </a:extLst>
          </p:cNvPr>
          <p:cNvSpPr txBox="1"/>
          <p:nvPr/>
        </p:nvSpPr>
        <p:spPr>
          <a:xfrm>
            <a:off x="762000" y="1524000"/>
            <a:ext cx="8077200" cy="1754326"/>
          </a:xfrm>
          <a:prstGeom prst="rect">
            <a:avLst/>
          </a:prstGeom>
          <a:noFill/>
        </p:spPr>
        <p:txBody>
          <a:bodyPr wrap="square" rtlCol="0">
            <a:spAutoFit/>
          </a:bodyPr>
          <a:lstStyle/>
          <a:p>
            <a:pPr marL="285750" indent="-285750">
              <a:buFontTx/>
              <a:buChar char="-"/>
            </a:pPr>
            <a:r>
              <a:rPr lang="en-US" dirty="0"/>
              <a:t>WRITING SKILLS</a:t>
            </a:r>
          </a:p>
          <a:p>
            <a:pPr marL="285750" indent="-285750">
              <a:buFontTx/>
              <a:buChar char="-"/>
            </a:pPr>
            <a:r>
              <a:rPr lang="en-US" dirty="0"/>
              <a:t>EXPERIENCE WITH MICROSOFT AZURE</a:t>
            </a:r>
          </a:p>
          <a:p>
            <a:pPr marL="285750" indent="-285750">
              <a:buFontTx/>
              <a:buChar char="-"/>
            </a:pPr>
            <a:r>
              <a:rPr lang="en-US" dirty="0"/>
              <a:t>EXPERIENCE WITH CISCO ROUTERS</a:t>
            </a:r>
          </a:p>
          <a:p>
            <a:pPr marL="285750" indent="-285750">
              <a:buFontTx/>
              <a:buChar char="-"/>
            </a:pPr>
            <a:r>
              <a:rPr lang="en-US" dirty="0"/>
              <a:t>CONFIGURING NETWORK IP ADDRESSES</a:t>
            </a:r>
          </a:p>
          <a:p>
            <a:pPr marL="285750" indent="-285750">
              <a:buFontTx/>
              <a:buChar char="-"/>
            </a:pPr>
            <a:r>
              <a:rPr lang="en-US" dirty="0"/>
              <a:t>SUBNETTING A NETWORK</a:t>
            </a:r>
          </a:p>
          <a:p>
            <a:pPr marL="285750" indent="-285750">
              <a:buFontTx/>
              <a:buChar char="-"/>
            </a:pPr>
            <a:endParaRPr lang="en-US" dirty="0"/>
          </a:p>
        </p:txBody>
      </p:sp>
    </p:spTree>
    <p:extLst>
      <p:ext uri="{BB962C8B-B14F-4D97-AF65-F5344CB8AC3E}">
        <p14:creationId xmlns:p14="http://schemas.microsoft.com/office/powerpoint/2010/main" val="610783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647700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ea typeface="+mn-ea"/>
                <a:cs typeface="+mn-cs"/>
              </a:rPr>
              <a:t>COURSE CONCLUSION</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4/10/2024</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32</a:t>
            </a:fld>
            <a:endParaRPr lang="en-US"/>
          </a:p>
        </p:txBody>
      </p:sp>
      <p:sp>
        <p:nvSpPr>
          <p:cNvPr id="3" name="TextBox 2">
            <a:extLst>
              <a:ext uri="{FF2B5EF4-FFF2-40B4-BE49-F238E27FC236}">
                <a16:creationId xmlns:a16="http://schemas.microsoft.com/office/drawing/2014/main" id="{E75C31AA-DD11-648B-3BAF-494BA9AC525C}"/>
              </a:ext>
            </a:extLst>
          </p:cNvPr>
          <p:cNvSpPr txBox="1"/>
          <p:nvPr/>
        </p:nvSpPr>
        <p:spPr>
          <a:xfrm>
            <a:off x="1219200" y="1981200"/>
            <a:ext cx="9133340" cy="2585323"/>
          </a:xfrm>
          <a:prstGeom prst="rect">
            <a:avLst/>
          </a:prstGeom>
          <a:noFill/>
        </p:spPr>
        <p:txBody>
          <a:bodyPr wrap="square" rtlCol="0">
            <a:spAutoFit/>
          </a:bodyPr>
          <a:lstStyle/>
          <a:p>
            <a:r>
              <a:rPr lang="en-US" dirty="0"/>
              <a:t>- Overall, I learned a lot about configuring networks that I had not seen from experience.</a:t>
            </a:r>
          </a:p>
          <a:p>
            <a:endParaRPr lang="en-US" dirty="0"/>
          </a:p>
          <a:p>
            <a:pPr marL="285750" indent="-285750">
              <a:buFontTx/>
              <a:buChar char="-"/>
            </a:pPr>
            <a:r>
              <a:rPr lang="en-US" dirty="0"/>
              <a:t>In my experience prior to this class I had troubleshot on networks like the one we configured, but I had mostly just performed connectivity tests and remote host logins to confirm that hosts were active and running properly</a:t>
            </a:r>
          </a:p>
          <a:p>
            <a:pPr marL="285750" indent="-285750">
              <a:buFontTx/>
              <a:buChar char="-"/>
            </a:pPr>
            <a:endParaRPr lang="en-US" dirty="0"/>
          </a:p>
          <a:p>
            <a:pPr marL="285750" indent="-285750">
              <a:buFontTx/>
              <a:buChar char="-"/>
            </a:pPr>
            <a:r>
              <a:rPr lang="en-US" dirty="0"/>
              <a:t>Now I feel very confident in my ability to configure a new network from the ground-up to meet or exceed the standard required for the desired use.</a:t>
            </a:r>
          </a:p>
        </p:txBody>
      </p:sp>
    </p:spTree>
    <p:extLst>
      <p:ext uri="{BB962C8B-B14F-4D97-AF65-F5344CB8AC3E}">
        <p14:creationId xmlns:p14="http://schemas.microsoft.com/office/powerpoint/2010/main" val="2935273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ea typeface="+mn-ea"/>
                <a:cs typeface="+mn-cs"/>
              </a:rPr>
              <a:t>References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4/10/2024</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33</a:t>
            </a:fld>
            <a:endParaRPr lang="en-US"/>
          </a:p>
        </p:txBody>
      </p:sp>
      <p:sp>
        <p:nvSpPr>
          <p:cNvPr id="3" name="TextBox 2">
            <a:extLst>
              <a:ext uri="{FF2B5EF4-FFF2-40B4-BE49-F238E27FC236}">
                <a16:creationId xmlns:a16="http://schemas.microsoft.com/office/drawing/2014/main" id="{C48922AA-0A6B-AFA7-7839-0B66A0BF367E}"/>
              </a:ext>
            </a:extLst>
          </p:cNvPr>
          <p:cNvSpPr txBox="1"/>
          <p:nvPr/>
        </p:nvSpPr>
        <p:spPr>
          <a:xfrm>
            <a:off x="1066800" y="1920875"/>
            <a:ext cx="9601200" cy="646331"/>
          </a:xfrm>
          <a:prstGeom prst="rect">
            <a:avLst/>
          </a:prstGeom>
          <a:noFill/>
        </p:spPr>
        <p:txBody>
          <a:bodyPr wrap="square" rtlCol="0">
            <a:spAutoFit/>
          </a:bodyPr>
          <a:lstStyle/>
          <a:p>
            <a:r>
              <a:rPr lang="en-US"/>
              <a:t>- West, J. (2021). CompTIA Network+ Guide to Networks (Ninth ed.). Boston, Massachusetts: Cengage Learning.</a:t>
            </a:r>
            <a:endParaRPr lang="en-US" dirty="0"/>
          </a:p>
        </p:txBody>
      </p:sp>
    </p:spTree>
    <p:extLst>
      <p:ext uri="{BB962C8B-B14F-4D97-AF65-F5344CB8AC3E}">
        <p14:creationId xmlns:p14="http://schemas.microsoft.com/office/powerpoint/2010/main" val="349044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rot="5400000">
            <a:off x="8568640" y="4267200"/>
            <a:ext cx="3859795" cy="3048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3F937B0-2228-D878-D29A-3F2207D6DF8B}"/>
              </a:ext>
            </a:extLst>
          </p:cNvPr>
          <p:cNvSpPr txBox="1"/>
          <p:nvPr/>
        </p:nvSpPr>
        <p:spPr>
          <a:xfrm>
            <a:off x="762000" y="1676400"/>
            <a:ext cx="10668000" cy="369332"/>
          </a:xfrm>
          <a:prstGeom prst="rect">
            <a:avLst/>
          </a:prstGeom>
          <a:noFill/>
        </p:spPr>
        <p:txBody>
          <a:bodyPr wrap="square" rtlCol="0">
            <a:spAutoFit/>
          </a:bodyPr>
          <a:lstStyle/>
          <a:p>
            <a:r>
              <a:rPr lang="en-US" dirty="0"/>
              <a:t>In this project I will demonstrate how to implement an IPV4 addressing scheme to support network activities.</a:t>
            </a:r>
          </a:p>
        </p:txBody>
      </p:sp>
    </p:spTree>
    <p:extLst>
      <p:ext uri="{BB962C8B-B14F-4D97-AF65-F5344CB8AC3E}">
        <p14:creationId xmlns:p14="http://schemas.microsoft.com/office/powerpoint/2010/main" val="245420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1524000"/>
            <a:ext cx="2133600" cy="37384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terminal window that shows </a:t>
            </a:r>
            <a:r>
              <a:rPr lang="en-US" sz="1800" b="1" dirty="0"/>
              <a:t>the default gateway IP address</a:t>
            </a:r>
            <a:r>
              <a:rPr lang="en-US" sz="1800" dirty="0"/>
              <a:t>. </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599" y="762001"/>
            <a:ext cx="2544675"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4/10/2024</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5</a:t>
            </a:fld>
            <a:endParaRPr lang="en-US"/>
          </a:p>
        </p:txBody>
      </p:sp>
      <p:pic>
        <p:nvPicPr>
          <p:cNvPr id="9" name="Picture 8" descr="A screenshot of a computer&#10;&#10;Description automatically generated">
            <a:extLst>
              <a:ext uri="{FF2B5EF4-FFF2-40B4-BE49-F238E27FC236}">
                <a16:creationId xmlns:a16="http://schemas.microsoft.com/office/drawing/2014/main" id="{1AA30623-A9A1-7AC9-BE70-85C8B4749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011107"/>
            <a:ext cx="6191615" cy="4835786"/>
          </a:xfrm>
          <a:prstGeom prst="rect">
            <a:avLst/>
          </a:prstGeom>
        </p:spPr>
      </p:pic>
    </p:spTree>
    <p:extLst>
      <p:ext uri="{BB962C8B-B14F-4D97-AF65-F5344CB8AC3E}">
        <p14:creationId xmlns:p14="http://schemas.microsoft.com/office/powerpoint/2010/main" val="75601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1"/>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828800"/>
            <a:ext cx="213360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a:t>
            </a:r>
            <a:r>
              <a:rPr lang="en-US" sz="1800" b="1" dirty="0"/>
              <a:t>the Interfaces page</a:t>
            </a:r>
            <a:r>
              <a:rPr lang="en-US" sz="1800" dirty="0"/>
              <a:t> that shows the new IPv4 address on the LAN interface. </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next to the Firefox Web </a:t>
            </a:r>
            <a:r>
              <a:rPr lang="en-US" sz="1800"/>
              <a:t>Browser tab.</a:t>
            </a:r>
            <a:endParaRPr lang="en-US" sz="1800" dirty="0"/>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4/10/2024</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6</a:t>
            </a:fld>
            <a:endParaRPr lang="en-US"/>
          </a:p>
        </p:txBody>
      </p:sp>
      <p:pic>
        <p:nvPicPr>
          <p:cNvPr id="9" name="Picture 8" descr="A screenshot of a computer&#10;&#10;Description automatically generated">
            <a:extLst>
              <a:ext uri="{FF2B5EF4-FFF2-40B4-BE49-F238E27FC236}">
                <a16:creationId xmlns:a16="http://schemas.microsoft.com/office/drawing/2014/main" id="{9376C7CF-A31C-8B8E-081E-40FC01E54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206" y="1437997"/>
            <a:ext cx="5277587" cy="3982006"/>
          </a:xfrm>
          <a:prstGeom prst="rect">
            <a:avLst/>
          </a:prstGeom>
        </p:spPr>
      </p:pic>
    </p:spTree>
    <p:extLst>
      <p:ext uri="{BB962C8B-B14F-4D97-AF65-F5344CB8AC3E}">
        <p14:creationId xmlns:p14="http://schemas.microsoft.com/office/powerpoint/2010/main" val="336069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915A00D8-DF94-E0E2-33A0-58E8FC60A8B9}"/>
              </a:ext>
            </a:extLst>
          </p:cNvPr>
          <p:cNvSpPr txBox="1"/>
          <p:nvPr/>
        </p:nvSpPr>
        <p:spPr>
          <a:xfrm>
            <a:off x="685800" y="1676400"/>
            <a:ext cx="10668000" cy="1477328"/>
          </a:xfrm>
          <a:prstGeom prst="rect">
            <a:avLst/>
          </a:prstGeom>
          <a:noFill/>
        </p:spPr>
        <p:txBody>
          <a:bodyPr wrap="square" rtlCol="0">
            <a:spAutoFit/>
          </a:bodyPr>
          <a:lstStyle/>
          <a:p>
            <a:r>
              <a:rPr lang="en-US" dirty="0"/>
              <a:t>- In this project I changed the default IPV4 address of the SOHO router using the interface GUI using Firefox and the IP address to connect</a:t>
            </a:r>
          </a:p>
          <a:p>
            <a:endParaRPr lang="en-US" dirty="0"/>
          </a:p>
          <a:p>
            <a:r>
              <a:rPr lang="en-US" dirty="0"/>
              <a:t>- Verified the new IP address using command prompt on Linux machine and by entering new IP address into the browser URL bar and connecting to the interface tab.</a:t>
            </a:r>
          </a:p>
        </p:txBody>
      </p:sp>
    </p:spTree>
    <p:extLst>
      <p:ext uri="{BB962C8B-B14F-4D97-AF65-F5344CB8AC3E}">
        <p14:creationId xmlns:p14="http://schemas.microsoft.com/office/powerpoint/2010/main" val="364702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0"/>
            <a:ext cx="7772400" cy="2895600"/>
          </a:xfrm>
        </p:spPr>
        <p:txBody>
          <a:bodyPr>
            <a:normAutofit fontScale="90000"/>
          </a:bodyPr>
          <a:lstStyle/>
          <a:p>
            <a:r>
              <a:rPr lang="en-US" dirty="0"/>
              <a:t>NETW191 Course Project</a:t>
            </a:r>
            <a:br>
              <a:rPr lang="en-US" dirty="0"/>
            </a:br>
            <a:br>
              <a:rPr lang="en-US" dirty="0"/>
            </a:br>
            <a:r>
              <a:rPr lang="en-US" sz="2700" dirty="0"/>
              <a:t>Module 3</a:t>
            </a:r>
            <a:br>
              <a:rPr lang="en-US" sz="2700" dirty="0"/>
            </a:br>
            <a:r>
              <a:rPr lang="en-US" sz="2700" dirty="0"/>
              <a:t> </a:t>
            </a:r>
            <a:br>
              <a:rPr lang="en-US" sz="2700" dirty="0"/>
            </a:br>
            <a:r>
              <a:rPr lang="en-US" sz="2700" dirty="0"/>
              <a:t>Connectivity Test</a:t>
            </a:r>
            <a:endParaRPr lang="en-US" dirty="0"/>
          </a:p>
        </p:txBody>
      </p:sp>
    </p:spTree>
    <p:extLst>
      <p:ext uri="{BB962C8B-B14F-4D97-AF65-F5344CB8AC3E}">
        <p14:creationId xmlns:p14="http://schemas.microsoft.com/office/powerpoint/2010/main" val="336721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r>
              <a:rPr lang="en-US" dirty="0"/>
              <a:t>In this project I will demonstrate that the IP address for the SOHO router was changed, and that “Computer 1” and “Computer 2” IP addresses have updated.</a:t>
            </a:r>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1211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15077</TotalTime>
  <Words>3469</Words>
  <Application>Microsoft Office PowerPoint</Application>
  <PresentationFormat>Widescreen</PresentationFormat>
  <Paragraphs>246</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Century Gothic</vt:lpstr>
      <vt:lpstr>inherit</vt:lpstr>
      <vt:lpstr>Wingdings 3</vt:lpstr>
      <vt:lpstr>Ion</vt:lpstr>
      <vt:lpstr>NETW191  Final Course Project  Author: Taylor Muse Devry University</vt:lpstr>
      <vt:lpstr>INTRODUCTION  </vt:lpstr>
      <vt:lpstr>NETW191 Course Project  Module 2   IPv4 Addressing</vt:lpstr>
      <vt:lpstr>PowerPoint Presentation</vt:lpstr>
      <vt:lpstr>PowerPoint Presentation</vt:lpstr>
      <vt:lpstr>PowerPoint Presentation</vt:lpstr>
      <vt:lpstr>PowerPoint Presentation</vt:lpstr>
      <vt:lpstr>NETW191 Course Project  Module 3   Connectivity Test</vt:lpstr>
      <vt:lpstr>PowerPoint Presentation</vt:lpstr>
      <vt:lpstr>PowerPoint Presentation</vt:lpstr>
      <vt:lpstr>PowerPoint Presentation</vt:lpstr>
      <vt:lpstr>PowerPoint Presentation</vt:lpstr>
      <vt:lpstr>PowerPoint Presentation</vt:lpstr>
      <vt:lpstr>PowerPoint Presentation</vt:lpstr>
      <vt:lpstr>NETW191 Course Project  Module 4   IP Subnetting and Loopback Interfaces</vt:lpstr>
      <vt:lpstr>PowerPoint Presentation</vt:lpstr>
      <vt:lpstr>PowerPoint Presentation</vt:lpstr>
      <vt:lpstr>PowerPoint Presentation</vt:lpstr>
      <vt:lpstr>PowerPoint Presentation</vt:lpstr>
      <vt:lpstr>PowerPoint Presentation</vt:lpstr>
      <vt:lpstr>NETW191 Course Project  Module 5   Visio Network Diagram</vt:lpstr>
      <vt:lpstr>PowerPoint Presentation</vt:lpstr>
      <vt:lpstr>PowerPoint Presentation</vt:lpstr>
      <vt:lpstr>NETW191 Course Project  Module 6   SOHO Wireless Network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taylor muse</cp:lastModifiedBy>
  <cp:revision>64</cp:revision>
  <dcterms:created xsi:type="dcterms:W3CDTF">2019-04-16T16:54:41Z</dcterms:created>
  <dcterms:modified xsi:type="dcterms:W3CDTF">2024-04-17T15:06:22Z</dcterms:modified>
</cp:coreProperties>
</file>