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90" r:id="rId4"/>
    <p:sldId id="267" r:id="rId5"/>
    <p:sldId id="268" r:id="rId6"/>
    <p:sldId id="284" r:id="rId7"/>
    <p:sldId id="289" r:id="rId8"/>
    <p:sldId id="269" r:id="rId9"/>
    <p:sldId id="263" r:id="rId10"/>
    <p:sldId id="270" r:id="rId11"/>
    <p:sldId id="265" r:id="rId12"/>
    <p:sldId id="285" r:id="rId13"/>
    <p:sldId id="291" r:id="rId14"/>
    <p:sldId id="271" r:id="rId15"/>
    <p:sldId id="272" r:id="rId16"/>
    <p:sldId id="273" r:id="rId17"/>
    <p:sldId id="274" r:id="rId18"/>
    <p:sldId id="286" r:id="rId19"/>
    <p:sldId id="292" r:id="rId20"/>
    <p:sldId id="275" r:id="rId21"/>
    <p:sldId id="276" r:id="rId22"/>
    <p:sldId id="277" r:id="rId23"/>
    <p:sldId id="278" r:id="rId24"/>
    <p:sldId id="279" r:id="rId25"/>
    <p:sldId id="287" r:id="rId26"/>
    <p:sldId id="293" r:id="rId27"/>
    <p:sldId id="280" r:id="rId28"/>
    <p:sldId id="281" r:id="rId29"/>
    <p:sldId id="282" r:id="rId30"/>
    <p:sldId id="283" r:id="rId31"/>
    <p:sldId id="288" r:id="rId32"/>
    <p:sldId id="259" r:id="rId33"/>
    <p:sldId id="260" r:id="rId34"/>
    <p:sldId id="266" r:id="rId35"/>
    <p:sldId id="26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C02AB6-C5EF-A743-921A-B85343C2AAE0}" v="1" dt="2023-06-27T16:01:16.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4660"/>
  </p:normalViewPr>
  <p:slideViewPr>
    <p:cSldViewPr snapToGrid="0">
      <p:cViewPr varScale="1">
        <p:scale>
          <a:sx n="86" d="100"/>
          <a:sy n="86" d="100"/>
        </p:scale>
        <p:origin x="63"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Sheet1!$A$1:$A$2</c:f>
              <c:strCache>
                <c:ptCount val="2"/>
                <c:pt idx="0">
                  <c:v>CEIS101 Course Project Module 5</c:v>
                </c:pt>
                <c:pt idx="1">
                  <c:v>Name: Taylor Muse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Sheet1!$A$3:$A$155</c:f>
              <c:numCache>
                <c:formatCode>General</c:formatCode>
                <c:ptCount val="153"/>
                <c:pt idx="0">
                  <c:v>89</c:v>
                </c:pt>
                <c:pt idx="1">
                  <c:v>90</c:v>
                </c:pt>
                <c:pt idx="2">
                  <c:v>13</c:v>
                </c:pt>
                <c:pt idx="3">
                  <c:v>13</c:v>
                </c:pt>
                <c:pt idx="4">
                  <c:v>13</c:v>
                </c:pt>
                <c:pt idx="5">
                  <c:v>13</c:v>
                </c:pt>
                <c:pt idx="6">
                  <c:v>13</c:v>
                </c:pt>
                <c:pt idx="7">
                  <c:v>13</c:v>
                </c:pt>
                <c:pt idx="8">
                  <c:v>13</c:v>
                </c:pt>
                <c:pt idx="9">
                  <c:v>13</c:v>
                </c:pt>
                <c:pt idx="10">
                  <c:v>13</c:v>
                </c:pt>
                <c:pt idx="11">
                  <c:v>13</c:v>
                </c:pt>
                <c:pt idx="12">
                  <c:v>14</c:v>
                </c:pt>
                <c:pt idx="13">
                  <c:v>14</c:v>
                </c:pt>
                <c:pt idx="14">
                  <c:v>14</c:v>
                </c:pt>
                <c:pt idx="15">
                  <c:v>90</c:v>
                </c:pt>
                <c:pt idx="16">
                  <c:v>90</c:v>
                </c:pt>
                <c:pt idx="17">
                  <c:v>89</c:v>
                </c:pt>
                <c:pt idx="18">
                  <c:v>90</c:v>
                </c:pt>
                <c:pt idx="19">
                  <c:v>22</c:v>
                </c:pt>
                <c:pt idx="20">
                  <c:v>90</c:v>
                </c:pt>
                <c:pt idx="21">
                  <c:v>27</c:v>
                </c:pt>
                <c:pt idx="22">
                  <c:v>19</c:v>
                </c:pt>
                <c:pt idx="23">
                  <c:v>22</c:v>
                </c:pt>
                <c:pt idx="24">
                  <c:v>23</c:v>
                </c:pt>
                <c:pt idx="25">
                  <c:v>26</c:v>
                </c:pt>
                <c:pt idx="26">
                  <c:v>24</c:v>
                </c:pt>
                <c:pt idx="27">
                  <c:v>23</c:v>
                </c:pt>
                <c:pt idx="28">
                  <c:v>27</c:v>
                </c:pt>
                <c:pt idx="29">
                  <c:v>18</c:v>
                </c:pt>
                <c:pt idx="30">
                  <c:v>23</c:v>
                </c:pt>
                <c:pt idx="31">
                  <c:v>16</c:v>
                </c:pt>
                <c:pt idx="32">
                  <c:v>15</c:v>
                </c:pt>
                <c:pt idx="33">
                  <c:v>14</c:v>
                </c:pt>
                <c:pt idx="34">
                  <c:v>14</c:v>
                </c:pt>
                <c:pt idx="35">
                  <c:v>13</c:v>
                </c:pt>
                <c:pt idx="36">
                  <c:v>12</c:v>
                </c:pt>
                <c:pt idx="37">
                  <c:v>10</c:v>
                </c:pt>
                <c:pt idx="38">
                  <c:v>9</c:v>
                </c:pt>
                <c:pt idx="39">
                  <c:v>8</c:v>
                </c:pt>
                <c:pt idx="40">
                  <c:v>7</c:v>
                </c:pt>
                <c:pt idx="41">
                  <c:v>7</c:v>
                </c:pt>
                <c:pt idx="42">
                  <c:v>5</c:v>
                </c:pt>
                <c:pt idx="43">
                  <c:v>5</c:v>
                </c:pt>
                <c:pt idx="44">
                  <c:v>5</c:v>
                </c:pt>
                <c:pt idx="45">
                  <c:v>4</c:v>
                </c:pt>
                <c:pt idx="46">
                  <c:v>4</c:v>
                </c:pt>
                <c:pt idx="47">
                  <c:v>4</c:v>
                </c:pt>
                <c:pt idx="48">
                  <c:v>3</c:v>
                </c:pt>
                <c:pt idx="49">
                  <c:v>4</c:v>
                </c:pt>
                <c:pt idx="50">
                  <c:v>4</c:v>
                </c:pt>
                <c:pt idx="51">
                  <c:v>4</c:v>
                </c:pt>
                <c:pt idx="52">
                  <c:v>3</c:v>
                </c:pt>
                <c:pt idx="53">
                  <c:v>3</c:v>
                </c:pt>
                <c:pt idx="54">
                  <c:v>3</c:v>
                </c:pt>
                <c:pt idx="55">
                  <c:v>3</c:v>
                </c:pt>
                <c:pt idx="56">
                  <c:v>2</c:v>
                </c:pt>
                <c:pt idx="57">
                  <c:v>2</c:v>
                </c:pt>
                <c:pt idx="58">
                  <c:v>2</c:v>
                </c:pt>
                <c:pt idx="59">
                  <c:v>2</c:v>
                </c:pt>
                <c:pt idx="60">
                  <c:v>2</c:v>
                </c:pt>
                <c:pt idx="61">
                  <c:v>2</c:v>
                </c:pt>
                <c:pt idx="62">
                  <c:v>2</c:v>
                </c:pt>
                <c:pt idx="63">
                  <c:v>3</c:v>
                </c:pt>
                <c:pt idx="64">
                  <c:v>6</c:v>
                </c:pt>
                <c:pt idx="65">
                  <c:v>8</c:v>
                </c:pt>
                <c:pt idx="66">
                  <c:v>12</c:v>
                </c:pt>
                <c:pt idx="67">
                  <c:v>15</c:v>
                </c:pt>
                <c:pt idx="68">
                  <c:v>16</c:v>
                </c:pt>
                <c:pt idx="69">
                  <c:v>26</c:v>
                </c:pt>
                <c:pt idx="70">
                  <c:v>12</c:v>
                </c:pt>
                <c:pt idx="71">
                  <c:v>15</c:v>
                </c:pt>
                <c:pt idx="72">
                  <c:v>16</c:v>
                </c:pt>
                <c:pt idx="73">
                  <c:v>26</c:v>
                </c:pt>
                <c:pt idx="74">
                  <c:v>18</c:v>
                </c:pt>
                <c:pt idx="75">
                  <c:v>24</c:v>
                </c:pt>
                <c:pt idx="76">
                  <c:v>25</c:v>
                </c:pt>
                <c:pt idx="77">
                  <c:v>27</c:v>
                </c:pt>
                <c:pt idx="78">
                  <c:v>21</c:v>
                </c:pt>
                <c:pt idx="79">
                  <c:v>21</c:v>
                </c:pt>
                <c:pt idx="80">
                  <c:v>21</c:v>
                </c:pt>
                <c:pt idx="81">
                  <c:v>19</c:v>
                </c:pt>
                <c:pt idx="82">
                  <c:v>25</c:v>
                </c:pt>
                <c:pt idx="83">
                  <c:v>27</c:v>
                </c:pt>
                <c:pt idx="84">
                  <c:v>16</c:v>
                </c:pt>
                <c:pt idx="85">
                  <c:v>14</c:v>
                </c:pt>
                <c:pt idx="86">
                  <c:v>14</c:v>
                </c:pt>
                <c:pt idx="87">
                  <c:v>12</c:v>
                </c:pt>
                <c:pt idx="88">
                  <c:v>10</c:v>
                </c:pt>
                <c:pt idx="89">
                  <c:v>8</c:v>
                </c:pt>
                <c:pt idx="90">
                  <c:v>7</c:v>
                </c:pt>
                <c:pt idx="91">
                  <c:v>6</c:v>
                </c:pt>
                <c:pt idx="92">
                  <c:v>5</c:v>
                </c:pt>
                <c:pt idx="93">
                  <c:v>6</c:v>
                </c:pt>
                <c:pt idx="94">
                  <c:v>4</c:v>
                </c:pt>
                <c:pt idx="95">
                  <c:v>3</c:v>
                </c:pt>
                <c:pt idx="96">
                  <c:v>2</c:v>
                </c:pt>
                <c:pt idx="97">
                  <c:v>2</c:v>
                </c:pt>
                <c:pt idx="98">
                  <c:v>2</c:v>
                </c:pt>
                <c:pt idx="99">
                  <c:v>2</c:v>
                </c:pt>
                <c:pt idx="100">
                  <c:v>2</c:v>
                </c:pt>
                <c:pt idx="101">
                  <c:v>2</c:v>
                </c:pt>
                <c:pt idx="102">
                  <c:v>1</c:v>
                </c:pt>
                <c:pt idx="103">
                  <c:v>1</c:v>
                </c:pt>
                <c:pt idx="104">
                  <c:v>2</c:v>
                </c:pt>
                <c:pt idx="105">
                  <c:v>1</c:v>
                </c:pt>
                <c:pt idx="106">
                  <c:v>1</c:v>
                </c:pt>
                <c:pt idx="107">
                  <c:v>1</c:v>
                </c:pt>
                <c:pt idx="108">
                  <c:v>1</c:v>
                </c:pt>
                <c:pt idx="109">
                  <c:v>1</c:v>
                </c:pt>
                <c:pt idx="110">
                  <c:v>2</c:v>
                </c:pt>
                <c:pt idx="111">
                  <c:v>3</c:v>
                </c:pt>
                <c:pt idx="112">
                  <c:v>6</c:v>
                </c:pt>
                <c:pt idx="113">
                  <c:v>8</c:v>
                </c:pt>
                <c:pt idx="114">
                  <c:v>11</c:v>
                </c:pt>
                <c:pt idx="115">
                  <c:v>16</c:v>
                </c:pt>
                <c:pt idx="116">
                  <c:v>23</c:v>
                </c:pt>
                <c:pt idx="117">
                  <c:v>24</c:v>
                </c:pt>
                <c:pt idx="118">
                  <c:v>20</c:v>
                </c:pt>
                <c:pt idx="119">
                  <c:v>21</c:v>
                </c:pt>
                <c:pt idx="120">
                  <c:v>21</c:v>
                </c:pt>
                <c:pt idx="121">
                  <c:v>24</c:v>
                </c:pt>
                <c:pt idx="122">
                  <c:v>25</c:v>
                </c:pt>
                <c:pt idx="123">
                  <c:v>27</c:v>
                </c:pt>
                <c:pt idx="124">
                  <c:v>25</c:v>
                </c:pt>
                <c:pt idx="125">
                  <c:v>28</c:v>
                </c:pt>
                <c:pt idx="126">
                  <c:v>21</c:v>
                </c:pt>
                <c:pt idx="127">
                  <c:v>24</c:v>
                </c:pt>
                <c:pt idx="128">
                  <c:v>25</c:v>
                </c:pt>
                <c:pt idx="129">
                  <c:v>27</c:v>
                </c:pt>
                <c:pt idx="130">
                  <c:v>25</c:v>
                </c:pt>
                <c:pt idx="131">
                  <c:v>28</c:v>
                </c:pt>
                <c:pt idx="132">
                  <c:v>21</c:v>
                </c:pt>
                <c:pt idx="133">
                  <c:v>20</c:v>
                </c:pt>
                <c:pt idx="134">
                  <c:v>25</c:v>
                </c:pt>
                <c:pt idx="135">
                  <c:v>18</c:v>
                </c:pt>
                <c:pt idx="136">
                  <c:v>17</c:v>
                </c:pt>
                <c:pt idx="137">
                  <c:v>89</c:v>
                </c:pt>
                <c:pt idx="138">
                  <c:v>89</c:v>
                </c:pt>
                <c:pt idx="139">
                  <c:v>19</c:v>
                </c:pt>
                <c:pt idx="140">
                  <c:v>17</c:v>
                </c:pt>
                <c:pt idx="141">
                  <c:v>17</c:v>
                </c:pt>
                <c:pt idx="142">
                  <c:v>90</c:v>
                </c:pt>
                <c:pt idx="143">
                  <c:v>25</c:v>
                </c:pt>
                <c:pt idx="144">
                  <c:v>16</c:v>
                </c:pt>
                <c:pt idx="145">
                  <c:v>14</c:v>
                </c:pt>
                <c:pt idx="146">
                  <c:v>12</c:v>
                </c:pt>
                <c:pt idx="147">
                  <c:v>9</c:v>
                </c:pt>
                <c:pt idx="148">
                  <c:v>7</c:v>
                </c:pt>
                <c:pt idx="149">
                  <c:v>7</c:v>
                </c:pt>
                <c:pt idx="150">
                  <c:v>96</c:v>
                </c:pt>
                <c:pt idx="151">
                  <c:v>7</c:v>
                </c:pt>
                <c:pt idx="152">
                  <c:v>7</c:v>
                </c:pt>
              </c:numCache>
            </c:numRef>
          </c:yVal>
          <c:smooth val="0"/>
          <c:extLst>
            <c:ext xmlns:c16="http://schemas.microsoft.com/office/drawing/2014/chart" uri="{C3380CC4-5D6E-409C-BE32-E72D297353CC}">
              <c16:uniqueId val="{00000000-9AE7-42E0-8CB9-54870405C09F}"/>
            </c:ext>
          </c:extLst>
        </c:ser>
        <c:dLbls>
          <c:showLegendKey val="0"/>
          <c:showVal val="0"/>
          <c:showCatName val="0"/>
          <c:showSerName val="0"/>
          <c:showPercent val="0"/>
          <c:showBubbleSize val="0"/>
        </c:dLbls>
        <c:axId val="536607727"/>
        <c:axId val="383379695"/>
      </c:scatterChart>
      <c:valAx>
        <c:axId val="536607727"/>
        <c:scaling>
          <c:orientation val="minMax"/>
          <c:max val="16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(sec)</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3379695"/>
        <c:crosses val="autoZero"/>
        <c:crossBetween val="midCat"/>
      </c:valAx>
      <c:valAx>
        <c:axId val="383379695"/>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a:t>
                </a:r>
                <a:r>
                  <a:rPr lang="en-US" baseline="0"/>
                  <a:t> (in)</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660772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14ED-D7FA-3891-8A29-355B9BA1B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422A5-D3DB-9E7D-D792-BF0ADF6C5D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8DB85-A414-51AF-0592-A8A09237D258}"/>
              </a:ext>
            </a:extLst>
          </p:cNvPr>
          <p:cNvSpPr>
            <a:spLocks noGrp="1"/>
          </p:cNvSpPr>
          <p:nvPr>
            <p:ph type="dt" sz="half" idx="10"/>
          </p:nvPr>
        </p:nvSpPr>
        <p:spPr/>
        <p:txBody>
          <a:bodyPr/>
          <a:lstStyle/>
          <a:p>
            <a:fld id="{7D63DFA5-4E5D-4214-98AC-2EA4856A2742}" type="datetimeFigureOut">
              <a:rPr lang="en-US" smtClean="0"/>
              <a:t>2/16/2024</a:t>
            </a:fld>
            <a:endParaRPr lang="en-US"/>
          </a:p>
        </p:txBody>
      </p:sp>
      <p:sp>
        <p:nvSpPr>
          <p:cNvPr id="5" name="Footer Placeholder 4">
            <a:extLst>
              <a:ext uri="{FF2B5EF4-FFF2-40B4-BE49-F238E27FC236}">
                <a16:creationId xmlns:a16="http://schemas.microsoft.com/office/drawing/2014/main" id="{5913B15B-ACB6-959D-7414-50A9BF1BD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2B510-D8A3-B745-0F52-E6F136BBEEB2}"/>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31183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3889-80F0-AE91-ECD9-18B273D904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ACD93C-A236-7210-58A2-BB9DDC2F0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11156-50EE-777E-75BB-C9F6DD7749F1}"/>
              </a:ext>
            </a:extLst>
          </p:cNvPr>
          <p:cNvSpPr>
            <a:spLocks noGrp="1"/>
          </p:cNvSpPr>
          <p:nvPr>
            <p:ph type="dt" sz="half" idx="10"/>
          </p:nvPr>
        </p:nvSpPr>
        <p:spPr/>
        <p:txBody>
          <a:bodyPr/>
          <a:lstStyle/>
          <a:p>
            <a:fld id="{7D63DFA5-4E5D-4214-98AC-2EA4856A2742}" type="datetimeFigureOut">
              <a:rPr lang="en-US" smtClean="0"/>
              <a:t>2/16/2024</a:t>
            </a:fld>
            <a:endParaRPr lang="en-US"/>
          </a:p>
        </p:txBody>
      </p:sp>
      <p:sp>
        <p:nvSpPr>
          <p:cNvPr id="5" name="Footer Placeholder 4">
            <a:extLst>
              <a:ext uri="{FF2B5EF4-FFF2-40B4-BE49-F238E27FC236}">
                <a16:creationId xmlns:a16="http://schemas.microsoft.com/office/drawing/2014/main" id="{D3D4315E-F10D-006E-BF8A-10DB9EEBF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B351D-7407-FE08-7D52-92345E377B9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6235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FA96A-4CCA-8C54-C20A-F011CCDEC5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C63F90-4BD8-AF48-F216-F6A135D5E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924BE-BA84-97B9-F09B-D9477F5B2B0C}"/>
              </a:ext>
            </a:extLst>
          </p:cNvPr>
          <p:cNvSpPr>
            <a:spLocks noGrp="1"/>
          </p:cNvSpPr>
          <p:nvPr>
            <p:ph type="dt" sz="half" idx="10"/>
          </p:nvPr>
        </p:nvSpPr>
        <p:spPr/>
        <p:txBody>
          <a:bodyPr/>
          <a:lstStyle/>
          <a:p>
            <a:fld id="{7D63DFA5-4E5D-4214-98AC-2EA4856A2742}" type="datetimeFigureOut">
              <a:rPr lang="en-US" smtClean="0"/>
              <a:t>2/16/2024</a:t>
            </a:fld>
            <a:endParaRPr lang="en-US"/>
          </a:p>
        </p:txBody>
      </p:sp>
      <p:sp>
        <p:nvSpPr>
          <p:cNvPr id="5" name="Footer Placeholder 4">
            <a:extLst>
              <a:ext uri="{FF2B5EF4-FFF2-40B4-BE49-F238E27FC236}">
                <a16:creationId xmlns:a16="http://schemas.microsoft.com/office/drawing/2014/main" id="{C429BA1B-D69A-94E1-C236-2F5DA2C0C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53BB7-70A9-5E03-250E-53F9B177BA76}"/>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16272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C0F9-6173-0048-BAC2-521587C21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C912-213F-E026-E9C7-9AA1B92784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C245B-A547-59AF-4FDD-361F824788AB}"/>
              </a:ext>
            </a:extLst>
          </p:cNvPr>
          <p:cNvSpPr>
            <a:spLocks noGrp="1"/>
          </p:cNvSpPr>
          <p:nvPr>
            <p:ph type="dt" sz="half" idx="10"/>
          </p:nvPr>
        </p:nvSpPr>
        <p:spPr/>
        <p:txBody>
          <a:bodyPr/>
          <a:lstStyle/>
          <a:p>
            <a:fld id="{7D63DFA5-4E5D-4214-98AC-2EA4856A2742}" type="datetimeFigureOut">
              <a:rPr lang="en-US" smtClean="0"/>
              <a:t>2/16/2024</a:t>
            </a:fld>
            <a:endParaRPr lang="en-US"/>
          </a:p>
        </p:txBody>
      </p:sp>
      <p:sp>
        <p:nvSpPr>
          <p:cNvPr id="5" name="Footer Placeholder 4">
            <a:extLst>
              <a:ext uri="{FF2B5EF4-FFF2-40B4-BE49-F238E27FC236}">
                <a16:creationId xmlns:a16="http://schemas.microsoft.com/office/drawing/2014/main" id="{3FBDF1F2-B152-571E-739E-DD0F84EAF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E1D-5EE6-8926-77C5-79D9136349A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A03EC3F9-E9C4-C36E-8BE0-C8096AD8F17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6686E048-9AA3-7AB6-C6BE-3E37F08FB970}"/>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127C3486-7E4D-DC6D-F6C3-C5CEFCB9EE1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B9DEEC6F-7ED1-2256-EBD2-3AA91379B7BD}"/>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99723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B78D-F7FD-D49C-B832-E9DC548B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BDB23-EC4E-3CDD-4037-C5B57BD09A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8ACF8-C977-FB0E-C851-D820C6292291}"/>
              </a:ext>
            </a:extLst>
          </p:cNvPr>
          <p:cNvSpPr>
            <a:spLocks noGrp="1"/>
          </p:cNvSpPr>
          <p:nvPr>
            <p:ph type="dt" sz="half" idx="10"/>
          </p:nvPr>
        </p:nvSpPr>
        <p:spPr/>
        <p:txBody>
          <a:bodyPr/>
          <a:lstStyle/>
          <a:p>
            <a:fld id="{7D63DFA5-4E5D-4214-98AC-2EA4856A2742}" type="datetimeFigureOut">
              <a:rPr lang="en-US" smtClean="0"/>
              <a:t>2/16/2024</a:t>
            </a:fld>
            <a:endParaRPr lang="en-US"/>
          </a:p>
        </p:txBody>
      </p:sp>
      <p:sp>
        <p:nvSpPr>
          <p:cNvPr id="5" name="Footer Placeholder 4">
            <a:extLst>
              <a:ext uri="{FF2B5EF4-FFF2-40B4-BE49-F238E27FC236}">
                <a16:creationId xmlns:a16="http://schemas.microsoft.com/office/drawing/2014/main" id="{E50D6FB8-195D-81D0-C91F-14FC2A0BD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33178-35EC-86AA-BB59-E13DA16061F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1" name="Picture 10">
            <a:extLst>
              <a:ext uri="{FF2B5EF4-FFF2-40B4-BE49-F238E27FC236}">
                <a16:creationId xmlns:a16="http://schemas.microsoft.com/office/drawing/2014/main" id="{96F49825-865E-05C7-6A34-1214FCDD8404}"/>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2" name="Picture 11">
            <a:extLst>
              <a:ext uri="{FF2B5EF4-FFF2-40B4-BE49-F238E27FC236}">
                <a16:creationId xmlns:a16="http://schemas.microsoft.com/office/drawing/2014/main" id="{97BE71B7-A555-8C4D-E1CA-A7FE457544E9}"/>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3" name="Picture 12">
            <a:extLst>
              <a:ext uri="{FF2B5EF4-FFF2-40B4-BE49-F238E27FC236}">
                <a16:creationId xmlns:a16="http://schemas.microsoft.com/office/drawing/2014/main" id="{513AA311-86E8-E182-1C7A-9A10AA7DAB13}"/>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4" name="Picture 13">
            <a:extLst>
              <a:ext uri="{FF2B5EF4-FFF2-40B4-BE49-F238E27FC236}">
                <a16:creationId xmlns:a16="http://schemas.microsoft.com/office/drawing/2014/main" id="{76B5B09E-4CAD-32CF-E76E-E1EA875C18F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2197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B97F-AB71-D6D4-CA91-E9CF9080B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76BAF-A0B6-D690-26F9-CFAB53C9D4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858F47-7E72-F393-DA68-8F185ECD63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1D2463-A8A0-68DC-BFCE-1AF5DBF82F8F}"/>
              </a:ext>
            </a:extLst>
          </p:cNvPr>
          <p:cNvSpPr>
            <a:spLocks noGrp="1"/>
          </p:cNvSpPr>
          <p:nvPr>
            <p:ph type="dt" sz="half" idx="10"/>
          </p:nvPr>
        </p:nvSpPr>
        <p:spPr/>
        <p:txBody>
          <a:bodyPr/>
          <a:lstStyle/>
          <a:p>
            <a:fld id="{7D63DFA5-4E5D-4214-98AC-2EA4856A2742}" type="datetimeFigureOut">
              <a:rPr lang="en-US" smtClean="0"/>
              <a:t>2/16/2024</a:t>
            </a:fld>
            <a:endParaRPr lang="en-US"/>
          </a:p>
        </p:txBody>
      </p:sp>
      <p:sp>
        <p:nvSpPr>
          <p:cNvPr id="6" name="Footer Placeholder 5">
            <a:extLst>
              <a:ext uri="{FF2B5EF4-FFF2-40B4-BE49-F238E27FC236}">
                <a16:creationId xmlns:a16="http://schemas.microsoft.com/office/drawing/2014/main" id="{A6985BD0-183E-8D3A-0D63-AA6A4953E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5C502-DB7E-8967-16A3-83B1AE29489F}"/>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68AE7692-4318-B174-B95E-DC68574CC24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D9B26111-D7DE-D5EB-70F6-B127A29BA174}"/>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BA43D959-8072-8FA2-26F1-437F12F9679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616A5EAF-F17A-9626-9002-C3FA0085000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305710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6777-71AF-DF45-0F89-D3EE01209A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981D2-8843-3197-D117-DD271A976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BDF77A-8F01-7AB5-65BB-6073AC5639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EDA1BB-1017-E4D5-485C-8905E72B8D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E828D0-DD9A-574A-B316-6BCD85B221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562D68-B0A3-58A6-EB91-352BEDF22FB6}"/>
              </a:ext>
            </a:extLst>
          </p:cNvPr>
          <p:cNvSpPr>
            <a:spLocks noGrp="1"/>
          </p:cNvSpPr>
          <p:nvPr>
            <p:ph type="dt" sz="half" idx="10"/>
          </p:nvPr>
        </p:nvSpPr>
        <p:spPr/>
        <p:txBody>
          <a:bodyPr/>
          <a:lstStyle/>
          <a:p>
            <a:fld id="{7D63DFA5-4E5D-4214-98AC-2EA4856A2742}" type="datetimeFigureOut">
              <a:rPr lang="en-US" smtClean="0"/>
              <a:t>2/16/2024</a:t>
            </a:fld>
            <a:endParaRPr lang="en-US"/>
          </a:p>
        </p:txBody>
      </p:sp>
      <p:sp>
        <p:nvSpPr>
          <p:cNvPr id="8" name="Footer Placeholder 7">
            <a:extLst>
              <a:ext uri="{FF2B5EF4-FFF2-40B4-BE49-F238E27FC236}">
                <a16:creationId xmlns:a16="http://schemas.microsoft.com/office/drawing/2014/main" id="{93465080-580F-A94D-804F-29F4F0953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F7749-FD82-7098-B180-D321F73EF1D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2624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A6D5-E5B2-8600-5CA7-AA2DFCCD10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36E4A8-41F6-AFBA-E1F2-D20D6616296D}"/>
              </a:ext>
            </a:extLst>
          </p:cNvPr>
          <p:cNvSpPr>
            <a:spLocks noGrp="1"/>
          </p:cNvSpPr>
          <p:nvPr>
            <p:ph type="dt" sz="half" idx="10"/>
          </p:nvPr>
        </p:nvSpPr>
        <p:spPr/>
        <p:txBody>
          <a:bodyPr/>
          <a:lstStyle/>
          <a:p>
            <a:fld id="{7D63DFA5-4E5D-4214-98AC-2EA4856A2742}" type="datetimeFigureOut">
              <a:rPr lang="en-US" smtClean="0"/>
              <a:t>2/16/2024</a:t>
            </a:fld>
            <a:endParaRPr lang="en-US"/>
          </a:p>
        </p:txBody>
      </p:sp>
      <p:sp>
        <p:nvSpPr>
          <p:cNvPr id="4" name="Footer Placeholder 3">
            <a:extLst>
              <a:ext uri="{FF2B5EF4-FFF2-40B4-BE49-F238E27FC236}">
                <a16:creationId xmlns:a16="http://schemas.microsoft.com/office/drawing/2014/main" id="{8C53E9FB-4CC2-2740-C42D-B4D9FEE3C9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453CCD-671C-C43F-6503-31E71AB0E403}"/>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60041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0D0E-19F2-5316-C87F-AB2733994296}"/>
              </a:ext>
            </a:extLst>
          </p:cNvPr>
          <p:cNvSpPr>
            <a:spLocks noGrp="1"/>
          </p:cNvSpPr>
          <p:nvPr>
            <p:ph type="dt" sz="half" idx="10"/>
          </p:nvPr>
        </p:nvSpPr>
        <p:spPr/>
        <p:txBody>
          <a:bodyPr/>
          <a:lstStyle/>
          <a:p>
            <a:fld id="{7D63DFA5-4E5D-4214-98AC-2EA4856A2742}" type="datetimeFigureOut">
              <a:rPr lang="en-US" smtClean="0"/>
              <a:t>2/16/2024</a:t>
            </a:fld>
            <a:endParaRPr lang="en-US"/>
          </a:p>
        </p:txBody>
      </p:sp>
      <p:sp>
        <p:nvSpPr>
          <p:cNvPr id="3" name="Footer Placeholder 2">
            <a:extLst>
              <a:ext uri="{FF2B5EF4-FFF2-40B4-BE49-F238E27FC236}">
                <a16:creationId xmlns:a16="http://schemas.microsoft.com/office/drawing/2014/main" id="{6FA5959D-E231-FEC9-91BD-C5A6963ECA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FB8B13-6061-6568-927E-5C10229334AD}"/>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78962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3BC9-5942-DBB2-5939-2D65165F4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2EBF0-D4EA-7D80-DDFB-E3F4A1C2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A7114-3346-BC68-4C0D-28C9838EE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F0BF1-9DB7-194D-B38A-239116E21CD1}"/>
              </a:ext>
            </a:extLst>
          </p:cNvPr>
          <p:cNvSpPr>
            <a:spLocks noGrp="1"/>
          </p:cNvSpPr>
          <p:nvPr>
            <p:ph type="dt" sz="half" idx="10"/>
          </p:nvPr>
        </p:nvSpPr>
        <p:spPr/>
        <p:txBody>
          <a:bodyPr/>
          <a:lstStyle/>
          <a:p>
            <a:fld id="{7D63DFA5-4E5D-4214-98AC-2EA4856A2742}" type="datetimeFigureOut">
              <a:rPr lang="en-US" smtClean="0"/>
              <a:t>2/16/2024</a:t>
            </a:fld>
            <a:endParaRPr lang="en-US"/>
          </a:p>
        </p:txBody>
      </p:sp>
      <p:sp>
        <p:nvSpPr>
          <p:cNvPr id="6" name="Footer Placeholder 5">
            <a:extLst>
              <a:ext uri="{FF2B5EF4-FFF2-40B4-BE49-F238E27FC236}">
                <a16:creationId xmlns:a16="http://schemas.microsoft.com/office/drawing/2014/main" id="{2B260D11-F4C2-EAAE-D6F9-852F18D1C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CDEA9-6F2F-8772-2FE5-AD60D896F434}"/>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81663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79A9-1DAD-51B7-5A4B-5F609411B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99CE2D-FDA8-9C78-0916-0E5934D94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59C67F-72D9-1D4C-27AB-9C6070910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E0303-F88F-AAF9-5A40-D6A1D3ABD7BB}"/>
              </a:ext>
            </a:extLst>
          </p:cNvPr>
          <p:cNvSpPr>
            <a:spLocks noGrp="1"/>
          </p:cNvSpPr>
          <p:nvPr>
            <p:ph type="dt" sz="half" idx="10"/>
          </p:nvPr>
        </p:nvSpPr>
        <p:spPr/>
        <p:txBody>
          <a:bodyPr/>
          <a:lstStyle/>
          <a:p>
            <a:fld id="{7D63DFA5-4E5D-4214-98AC-2EA4856A2742}" type="datetimeFigureOut">
              <a:rPr lang="en-US" smtClean="0"/>
              <a:t>2/16/2024</a:t>
            </a:fld>
            <a:endParaRPr lang="en-US"/>
          </a:p>
        </p:txBody>
      </p:sp>
      <p:sp>
        <p:nvSpPr>
          <p:cNvPr id="6" name="Footer Placeholder 5">
            <a:extLst>
              <a:ext uri="{FF2B5EF4-FFF2-40B4-BE49-F238E27FC236}">
                <a16:creationId xmlns:a16="http://schemas.microsoft.com/office/drawing/2014/main" id="{88CE2094-31F1-2F4D-5119-DAA415DC2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E782C-3524-2F35-8227-25A76D4EAE9B}"/>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2208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DDE34-3D86-A84F-CBA4-C949D2A69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4C818-811D-CBA0-31C7-B21109C4F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43812-7893-99C8-BB42-7B4040610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3DFA5-4E5D-4214-98AC-2EA4856A2742}" type="datetimeFigureOut">
              <a:rPr lang="en-US" smtClean="0"/>
              <a:t>2/16/2024</a:t>
            </a:fld>
            <a:endParaRPr lang="en-US"/>
          </a:p>
        </p:txBody>
      </p:sp>
      <p:sp>
        <p:nvSpPr>
          <p:cNvPr id="5" name="Footer Placeholder 4">
            <a:extLst>
              <a:ext uri="{FF2B5EF4-FFF2-40B4-BE49-F238E27FC236}">
                <a16:creationId xmlns:a16="http://schemas.microsoft.com/office/drawing/2014/main" id="{0F8F3542-CDAB-9957-2985-B7E02D5B7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4AE5A3-091F-3797-BC84-42CB735C9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0CAEE-55A8-4312-9570-158A20A69D04}" type="slidenum">
              <a:rPr lang="en-US" smtClean="0"/>
              <a:t>‹#›</a:t>
            </a:fld>
            <a:endParaRPr lang="en-US"/>
          </a:p>
        </p:txBody>
      </p:sp>
      <p:pic>
        <p:nvPicPr>
          <p:cNvPr id="7" name="Picture 6">
            <a:extLst>
              <a:ext uri="{FF2B5EF4-FFF2-40B4-BE49-F238E27FC236}">
                <a16:creationId xmlns:a16="http://schemas.microsoft.com/office/drawing/2014/main" id="{F4FBBE85-9F26-7ED2-6CC9-0503BB2418F7}"/>
              </a:ext>
            </a:extLst>
          </p:cNvPr>
          <p:cNvPicPr>
            <a:picLocks noChangeAspect="1"/>
          </p:cNvPicPr>
          <p:nvPr userDrawn="1"/>
        </p:nvPicPr>
        <p:blipFill rotWithShape="1">
          <a:blip r:embed="rId13"/>
          <a:srcRect t="29518" b="29518"/>
          <a:stretch/>
        </p:blipFill>
        <p:spPr>
          <a:xfrm>
            <a:off x="97877" y="51512"/>
            <a:ext cx="2544380" cy="357352"/>
          </a:xfrm>
          <a:prstGeom prst="rect">
            <a:avLst/>
          </a:prstGeom>
        </p:spPr>
      </p:pic>
      <p:pic>
        <p:nvPicPr>
          <p:cNvPr id="8" name="Picture 7">
            <a:extLst>
              <a:ext uri="{FF2B5EF4-FFF2-40B4-BE49-F238E27FC236}">
                <a16:creationId xmlns:a16="http://schemas.microsoft.com/office/drawing/2014/main" id="{EE2C8917-78DE-7528-38C5-E9D6A8F81F2B}"/>
              </a:ext>
            </a:extLst>
          </p:cNvPr>
          <p:cNvPicPr>
            <a:picLocks noChangeAspect="1"/>
          </p:cNvPicPr>
          <p:nvPr userDrawn="1"/>
        </p:nvPicPr>
        <p:blipFill rotWithShape="1">
          <a:blip r:embed="rId13"/>
          <a:srcRect t="29518" b="29518"/>
          <a:stretch/>
        </p:blipFill>
        <p:spPr>
          <a:xfrm>
            <a:off x="97877" y="6492875"/>
            <a:ext cx="2544380" cy="357352"/>
          </a:xfrm>
          <a:prstGeom prst="rect">
            <a:avLst/>
          </a:prstGeom>
        </p:spPr>
      </p:pic>
      <p:pic>
        <p:nvPicPr>
          <p:cNvPr id="9" name="Picture 8">
            <a:extLst>
              <a:ext uri="{FF2B5EF4-FFF2-40B4-BE49-F238E27FC236}">
                <a16:creationId xmlns:a16="http://schemas.microsoft.com/office/drawing/2014/main" id="{9767CA8B-2537-218F-22F9-DA7EB83DD3A6}"/>
              </a:ext>
            </a:extLst>
          </p:cNvPr>
          <p:cNvPicPr>
            <a:picLocks noChangeAspect="1"/>
          </p:cNvPicPr>
          <p:nvPr userDrawn="1"/>
        </p:nvPicPr>
        <p:blipFill rotWithShape="1">
          <a:blip r:embed="rId13"/>
          <a:srcRect t="29518" b="29518"/>
          <a:stretch/>
        </p:blipFill>
        <p:spPr>
          <a:xfrm>
            <a:off x="9457339" y="6449136"/>
            <a:ext cx="2544380" cy="357352"/>
          </a:xfrm>
          <a:prstGeom prst="rect">
            <a:avLst/>
          </a:prstGeom>
        </p:spPr>
      </p:pic>
      <p:pic>
        <p:nvPicPr>
          <p:cNvPr id="10" name="Picture 9">
            <a:extLst>
              <a:ext uri="{FF2B5EF4-FFF2-40B4-BE49-F238E27FC236}">
                <a16:creationId xmlns:a16="http://schemas.microsoft.com/office/drawing/2014/main" id="{E569D480-4E47-F985-3B14-806C8F4689D4}"/>
              </a:ext>
            </a:extLst>
          </p:cNvPr>
          <p:cNvPicPr>
            <a:picLocks noChangeAspect="1"/>
          </p:cNvPicPr>
          <p:nvPr userDrawn="1"/>
        </p:nvPicPr>
        <p:blipFill rotWithShape="1">
          <a:blip r:embed="rId13"/>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4280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E1C5-2345-6D15-827D-D5C0DD1CF0E1}"/>
              </a:ext>
            </a:extLst>
          </p:cNvPr>
          <p:cNvSpPr>
            <a:spLocks noGrp="1"/>
          </p:cNvSpPr>
          <p:nvPr>
            <p:ph type="ctrTitle"/>
          </p:nvPr>
        </p:nvSpPr>
        <p:spPr/>
        <p:txBody>
          <a:bodyPr>
            <a:normAutofit fontScale="90000"/>
          </a:bodyPr>
          <a:lstStyle/>
          <a:p>
            <a:r>
              <a:rPr lang="en-US" b="1" dirty="0"/>
              <a:t>Building a Home Security System</a:t>
            </a:r>
            <a:br>
              <a:rPr lang="en-US" dirty="0"/>
            </a:br>
            <a:endParaRPr lang="en-US" dirty="0"/>
          </a:p>
        </p:txBody>
      </p:sp>
      <p:sp>
        <p:nvSpPr>
          <p:cNvPr id="3" name="Subtitle 2">
            <a:extLst>
              <a:ext uri="{FF2B5EF4-FFF2-40B4-BE49-F238E27FC236}">
                <a16:creationId xmlns:a16="http://schemas.microsoft.com/office/drawing/2014/main" id="{6C0D30E2-0B28-DC7D-1336-A92216479D2B}"/>
              </a:ext>
            </a:extLst>
          </p:cNvPr>
          <p:cNvSpPr>
            <a:spLocks noGrp="1"/>
          </p:cNvSpPr>
          <p:nvPr>
            <p:ph type="subTitle" idx="1"/>
          </p:nvPr>
        </p:nvSpPr>
        <p:spPr/>
        <p:txBody>
          <a:bodyPr>
            <a:normAutofit lnSpcReduction="10000"/>
          </a:bodyPr>
          <a:lstStyle/>
          <a:p>
            <a:r>
              <a:rPr lang="en-US" b="1" dirty="0"/>
              <a:t>CEIS101 Final Course Project</a:t>
            </a:r>
          </a:p>
          <a:p>
            <a:r>
              <a:rPr lang="en-US" b="1" dirty="0"/>
              <a:t>Session: January 2024 10197</a:t>
            </a:r>
          </a:p>
          <a:p>
            <a:r>
              <a:rPr lang="en-US" b="1" dirty="0"/>
              <a:t>Taylor Muse</a:t>
            </a:r>
          </a:p>
          <a:p>
            <a:r>
              <a:rPr lang="en-US" b="1" dirty="0"/>
              <a:t>Prof.</a:t>
            </a:r>
            <a:r>
              <a:rPr lang="en-US" dirty="0"/>
              <a:t> </a:t>
            </a:r>
            <a:r>
              <a:rPr lang="en-US" b="1" dirty="0" err="1"/>
              <a:t>Darniet</a:t>
            </a:r>
            <a:r>
              <a:rPr lang="en-US" b="1" dirty="0"/>
              <a:t> Jenkins</a:t>
            </a:r>
          </a:p>
        </p:txBody>
      </p:sp>
    </p:spTree>
    <p:extLst>
      <p:ext uri="{BB962C8B-B14F-4D97-AF65-F5344CB8AC3E}">
        <p14:creationId xmlns:p14="http://schemas.microsoft.com/office/powerpoint/2010/main" val="234278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a:t>Circuit with red LED on (</a:t>
            </a:r>
            <a:r>
              <a:rPr lang="en-US" sz="4400" dirty="0"/>
              <a:t>picture)</a:t>
            </a:r>
          </a:p>
        </p:txBody>
      </p:sp>
      <p:pic>
        <p:nvPicPr>
          <p:cNvPr id="5" name="Content Placeholder 4" descr="A circuit board with wires and a red light&#10;&#10;Description automatically generated">
            <a:extLst>
              <a:ext uri="{FF2B5EF4-FFF2-40B4-BE49-F238E27FC236}">
                <a16:creationId xmlns:a16="http://schemas.microsoft.com/office/drawing/2014/main" id="{DD2B5F22-0197-B4B8-79C4-99C3FF2BAE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919538" y="2369741"/>
            <a:ext cx="4352925" cy="3264693"/>
          </a:xfrm>
        </p:spPr>
      </p:pic>
    </p:spTree>
    <p:extLst>
      <p:ext uri="{BB962C8B-B14F-4D97-AF65-F5344CB8AC3E}">
        <p14:creationId xmlns:p14="http://schemas.microsoft.com/office/powerpoint/2010/main" val="3432478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Serial Monitor (screenshot)</a:t>
            </a:r>
          </a:p>
        </p:txBody>
      </p:sp>
      <p:pic>
        <p:nvPicPr>
          <p:cNvPr id="7" name="Content Placeholder 6" descr="A screenshot of a computer&#10;&#10;Description automatically generated">
            <a:extLst>
              <a:ext uri="{FF2B5EF4-FFF2-40B4-BE49-F238E27FC236}">
                <a16:creationId xmlns:a16="http://schemas.microsoft.com/office/drawing/2014/main" id="{93A120CA-F39A-0382-5CA3-38E20C4752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706767"/>
            <a:ext cx="10515600" cy="2589053"/>
          </a:xfrm>
        </p:spPr>
      </p:pic>
    </p:spTree>
    <p:extLst>
      <p:ext uri="{BB962C8B-B14F-4D97-AF65-F5344CB8AC3E}">
        <p14:creationId xmlns:p14="http://schemas.microsoft.com/office/powerpoint/2010/main" val="152177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B638-66E0-79A4-E20B-A298712CBFB3}"/>
              </a:ext>
            </a:extLst>
          </p:cNvPr>
          <p:cNvSpPr>
            <a:spLocks noGrp="1"/>
          </p:cNvSpPr>
          <p:nvPr>
            <p:ph type="title"/>
          </p:nvPr>
        </p:nvSpPr>
        <p:spPr/>
        <p:txBody>
          <a:bodyPr/>
          <a:lstStyle/>
          <a:p>
            <a:r>
              <a:rPr lang="en-US" dirty="0"/>
              <a:t>Module 3 summary</a:t>
            </a:r>
          </a:p>
        </p:txBody>
      </p:sp>
      <p:sp>
        <p:nvSpPr>
          <p:cNvPr id="3" name="Content Placeholder 2">
            <a:extLst>
              <a:ext uri="{FF2B5EF4-FFF2-40B4-BE49-F238E27FC236}">
                <a16:creationId xmlns:a16="http://schemas.microsoft.com/office/drawing/2014/main" id="{E55C3A07-CA0B-4459-0AEE-D964158BE346}"/>
              </a:ext>
            </a:extLst>
          </p:cNvPr>
          <p:cNvSpPr>
            <a:spLocks noGrp="1"/>
          </p:cNvSpPr>
          <p:nvPr>
            <p:ph idx="1"/>
          </p:nvPr>
        </p:nvSpPr>
        <p:spPr/>
        <p:txBody>
          <a:bodyPr/>
          <a:lstStyle/>
          <a:p>
            <a:r>
              <a:rPr lang="en-US" dirty="0"/>
              <a:t>In module 3 I took an inventory of all the parts needed for the project.</a:t>
            </a:r>
          </a:p>
          <a:p>
            <a:r>
              <a:rPr lang="en-US" dirty="0"/>
              <a:t>I used the design developed in module 2 on the mega board to show the red LED on.</a:t>
            </a:r>
          </a:p>
        </p:txBody>
      </p:sp>
    </p:spTree>
    <p:extLst>
      <p:ext uri="{BB962C8B-B14F-4D97-AF65-F5344CB8AC3E}">
        <p14:creationId xmlns:p14="http://schemas.microsoft.com/office/powerpoint/2010/main" val="320128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CE31D-B3D4-F083-C055-92B049F96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009398-AE18-4AE0-9BA2-0EB641A72352}"/>
              </a:ext>
            </a:extLst>
          </p:cNvPr>
          <p:cNvSpPr>
            <a:spLocks noGrp="1"/>
          </p:cNvSpPr>
          <p:nvPr>
            <p:ph type="ctrTitle"/>
          </p:nvPr>
        </p:nvSpPr>
        <p:spPr/>
        <p:txBody>
          <a:bodyPr/>
          <a:lstStyle/>
          <a:p>
            <a:r>
              <a:rPr lang="en-US" dirty="0"/>
              <a:t>CEIS101</a:t>
            </a:r>
            <a:br>
              <a:rPr lang="en-US" dirty="0"/>
            </a:br>
            <a:r>
              <a:rPr lang="en-US" dirty="0"/>
              <a:t>Module 4</a:t>
            </a:r>
          </a:p>
        </p:txBody>
      </p:sp>
      <p:sp>
        <p:nvSpPr>
          <p:cNvPr id="3" name="Subtitle 2">
            <a:extLst>
              <a:ext uri="{FF2B5EF4-FFF2-40B4-BE49-F238E27FC236}">
                <a16:creationId xmlns:a16="http://schemas.microsoft.com/office/drawing/2014/main" id="{16E795C6-7969-8294-5E27-0EFF180C9D76}"/>
              </a:ext>
            </a:extLst>
          </p:cNvPr>
          <p:cNvSpPr>
            <a:spLocks noGrp="1"/>
          </p:cNvSpPr>
          <p:nvPr>
            <p:ph type="subTitle" idx="1"/>
          </p:nvPr>
        </p:nvSpPr>
        <p:spPr/>
        <p:txBody>
          <a:bodyPr/>
          <a:lstStyle/>
          <a:p>
            <a:r>
              <a:rPr lang="en-US" dirty="0"/>
              <a:t>Adding Door Sensor to Smart </a:t>
            </a:r>
            <a:r>
              <a:rPr lang="en-US"/>
              <a:t>Home System </a:t>
            </a:r>
            <a:endParaRPr lang="en-US" dirty="0"/>
          </a:p>
        </p:txBody>
      </p:sp>
    </p:spTree>
    <p:extLst>
      <p:ext uri="{BB962C8B-B14F-4D97-AF65-F5344CB8AC3E}">
        <p14:creationId xmlns:p14="http://schemas.microsoft.com/office/powerpoint/2010/main" val="561503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365125"/>
            <a:ext cx="11249578" cy="1325563"/>
          </a:xfrm>
        </p:spPr>
        <p:txBody>
          <a:bodyPr>
            <a:noAutofit/>
          </a:bodyPr>
          <a:lstStyle/>
          <a:p>
            <a:r>
              <a:rPr lang="en-US" sz="4000" dirty="0"/>
              <a:t>Circuit of door closed with Green LED ON</a:t>
            </a:r>
          </a:p>
        </p:txBody>
      </p:sp>
      <p:pic>
        <p:nvPicPr>
          <p:cNvPr id="5" name="Content Placeholder 4" descr="A circuit board with wires and wires on a black surface&#10;&#10;Description automatically generated">
            <a:extLst>
              <a:ext uri="{FF2B5EF4-FFF2-40B4-BE49-F238E27FC236}">
                <a16:creationId xmlns:a16="http://schemas.microsoft.com/office/drawing/2014/main" id="{1A00D442-8C73-0A78-F85F-969A77662E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919538" y="2369741"/>
            <a:ext cx="4352925" cy="3264693"/>
          </a:xfrm>
        </p:spPr>
      </p:pic>
    </p:spTree>
    <p:extLst>
      <p:ext uri="{BB962C8B-B14F-4D97-AF65-F5344CB8AC3E}">
        <p14:creationId xmlns:p14="http://schemas.microsoft.com/office/powerpoint/2010/main" val="366956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Circuit of door open with Green LED OFF (picture)</a:t>
            </a:r>
          </a:p>
        </p:txBody>
      </p:sp>
      <p:pic>
        <p:nvPicPr>
          <p:cNvPr id="5" name="Content Placeholder 4" descr="A circuit board with wires on a keyboard&#10;&#10;Description automatically generated">
            <a:extLst>
              <a:ext uri="{FF2B5EF4-FFF2-40B4-BE49-F238E27FC236}">
                <a16:creationId xmlns:a16="http://schemas.microsoft.com/office/drawing/2014/main" id="{79AEC9A6-4C79-5BAD-9783-69B3643D46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660590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Arduino Code (screenshot)</a:t>
            </a:r>
          </a:p>
        </p:txBody>
      </p:sp>
      <p:pic>
        <p:nvPicPr>
          <p:cNvPr id="5" name="Content Placeholder 4" descr="A screenshot of a computer">
            <a:extLst>
              <a:ext uri="{FF2B5EF4-FFF2-40B4-BE49-F238E27FC236}">
                <a16:creationId xmlns:a16="http://schemas.microsoft.com/office/drawing/2014/main" id="{FD51175B-711A-7B5B-9359-051F514D6C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9444" y="1825625"/>
            <a:ext cx="8753112" cy="4351338"/>
          </a:xfrm>
        </p:spPr>
      </p:pic>
    </p:spTree>
    <p:extLst>
      <p:ext uri="{BB962C8B-B14F-4D97-AF65-F5344CB8AC3E}">
        <p14:creationId xmlns:p14="http://schemas.microsoft.com/office/powerpoint/2010/main" val="197093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Serial Monitor (screenshot)</a:t>
            </a:r>
          </a:p>
        </p:txBody>
      </p:sp>
      <p:pic>
        <p:nvPicPr>
          <p:cNvPr id="5" name="Content Placeholder 4" descr="A screenshot of a computer&#10;&#10;Description automatically generated">
            <a:extLst>
              <a:ext uri="{FF2B5EF4-FFF2-40B4-BE49-F238E27FC236}">
                <a16:creationId xmlns:a16="http://schemas.microsoft.com/office/drawing/2014/main" id="{A1747E15-B25C-EFBF-FDE0-279F531208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8810" y="1825625"/>
            <a:ext cx="8794379" cy="4351338"/>
          </a:xfrm>
        </p:spPr>
      </p:pic>
    </p:spTree>
    <p:extLst>
      <p:ext uri="{BB962C8B-B14F-4D97-AF65-F5344CB8AC3E}">
        <p14:creationId xmlns:p14="http://schemas.microsoft.com/office/powerpoint/2010/main" val="3187156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FA5B4-F492-B395-69BA-470DBF4ABB64}"/>
              </a:ext>
            </a:extLst>
          </p:cNvPr>
          <p:cNvSpPr>
            <a:spLocks noGrp="1"/>
          </p:cNvSpPr>
          <p:nvPr>
            <p:ph type="title"/>
          </p:nvPr>
        </p:nvSpPr>
        <p:spPr/>
        <p:txBody>
          <a:bodyPr/>
          <a:lstStyle/>
          <a:p>
            <a:r>
              <a:rPr lang="en-US" dirty="0"/>
              <a:t>Module 4 summary</a:t>
            </a:r>
          </a:p>
        </p:txBody>
      </p:sp>
      <p:sp>
        <p:nvSpPr>
          <p:cNvPr id="3" name="Content Placeholder 2">
            <a:extLst>
              <a:ext uri="{FF2B5EF4-FFF2-40B4-BE49-F238E27FC236}">
                <a16:creationId xmlns:a16="http://schemas.microsoft.com/office/drawing/2014/main" id="{A5F43B2F-E583-78C4-ED5F-06B9A9EBAA59}"/>
              </a:ext>
            </a:extLst>
          </p:cNvPr>
          <p:cNvSpPr>
            <a:spLocks noGrp="1"/>
          </p:cNvSpPr>
          <p:nvPr>
            <p:ph idx="1"/>
          </p:nvPr>
        </p:nvSpPr>
        <p:spPr/>
        <p:txBody>
          <a:bodyPr/>
          <a:lstStyle/>
          <a:p>
            <a:r>
              <a:rPr lang="en-US" dirty="0"/>
              <a:t>Installed a green and yellow LED.</a:t>
            </a:r>
          </a:p>
          <a:p>
            <a:r>
              <a:rPr lang="en-US" dirty="0"/>
              <a:t>Installed active buzzer.</a:t>
            </a:r>
          </a:p>
          <a:p>
            <a:r>
              <a:rPr lang="en-US" dirty="0"/>
              <a:t>Used a blue wire to simulate the door opening and closing to show the led is green when the door is closed and the red and yellow LEDs flashing when the door is open,</a:t>
            </a:r>
          </a:p>
        </p:txBody>
      </p:sp>
    </p:spTree>
    <p:extLst>
      <p:ext uri="{BB962C8B-B14F-4D97-AF65-F5344CB8AC3E}">
        <p14:creationId xmlns:p14="http://schemas.microsoft.com/office/powerpoint/2010/main" val="1406061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E1534-44BD-BB97-3030-66C31C04A8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F3A89F-B476-494F-C03C-9522DA83DB9F}"/>
              </a:ext>
            </a:extLst>
          </p:cNvPr>
          <p:cNvSpPr>
            <a:spLocks noGrp="1"/>
          </p:cNvSpPr>
          <p:nvPr>
            <p:ph type="ctrTitle"/>
          </p:nvPr>
        </p:nvSpPr>
        <p:spPr/>
        <p:txBody>
          <a:bodyPr/>
          <a:lstStyle/>
          <a:p>
            <a:r>
              <a:rPr lang="en-US" dirty="0"/>
              <a:t>CEIS101</a:t>
            </a:r>
            <a:br>
              <a:rPr lang="en-US" dirty="0"/>
            </a:br>
            <a:r>
              <a:rPr lang="en-US" dirty="0"/>
              <a:t>Module 5</a:t>
            </a:r>
          </a:p>
        </p:txBody>
      </p:sp>
      <p:sp>
        <p:nvSpPr>
          <p:cNvPr id="3" name="Subtitle 2">
            <a:extLst>
              <a:ext uri="{FF2B5EF4-FFF2-40B4-BE49-F238E27FC236}">
                <a16:creationId xmlns:a16="http://schemas.microsoft.com/office/drawing/2014/main" id="{BF4F2E07-1D96-1DB3-FDDC-CD4EC01B04E4}"/>
              </a:ext>
            </a:extLst>
          </p:cNvPr>
          <p:cNvSpPr>
            <a:spLocks noGrp="1"/>
          </p:cNvSpPr>
          <p:nvPr>
            <p:ph type="subTitle" idx="1"/>
          </p:nvPr>
        </p:nvSpPr>
        <p:spPr/>
        <p:txBody>
          <a:bodyPr/>
          <a:lstStyle/>
          <a:p>
            <a:r>
              <a:rPr lang="en-US" dirty="0"/>
              <a:t>Adding Distance Sensor to Smart Home System </a:t>
            </a:r>
          </a:p>
          <a:p>
            <a:r>
              <a:rPr lang="en-US" dirty="0"/>
              <a:t>and Conducting Data Analysis</a:t>
            </a:r>
          </a:p>
        </p:txBody>
      </p:sp>
    </p:spTree>
    <p:extLst>
      <p:ext uri="{BB962C8B-B14F-4D97-AF65-F5344CB8AC3E}">
        <p14:creationId xmlns:p14="http://schemas.microsoft.com/office/powerpoint/2010/main" val="76687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E46-01C3-4EFE-B4D7-92D6E3508A3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34A677C-3327-2AEF-370C-2524B0F92DAE}"/>
              </a:ext>
            </a:extLst>
          </p:cNvPr>
          <p:cNvSpPr>
            <a:spLocks noGrp="1"/>
          </p:cNvSpPr>
          <p:nvPr>
            <p:ph idx="1"/>
          </p:nvPr>
        </p:nvSpPr>
        <p:spPr/>
        <p:txBody>
          <a:bodyPr/>
          <a:lstStyle/>
          <a:p>
            <a:pPr marL="0" indent="0">
              <a:buNone/>
            </a:pPr>
            <a:r>
              <a:rPr lang="en-US" dirty="0"/>
              <a:t>This project will include week 2-6 projects of assembling a home security system on an Arduino mega board and using </a:t>
            </a:r>
            <a:r>
              <a:rPr lang="en-US" dirty="0" err="1"/>
              <a:t>tinkercad</a:t>
            </a:r>
            <a:r>
              <a:rPr lang="en-US" dirty="0"/>
              <a:t> to design the system.</a:t>
            </a:r>
          </a:p>
          <a:p>
            <a:r>
              <a:rPr lang="en-US" dirty="0"/>
              <a:t>Included in the security system was a door distance sensor, an open-close sensor, a light sensor, an alarm, and various LEDs to indicate different states of the system.</a:t>
            </a:r>
          </a:p>
          <a:p>
            <a:r>
              <a:rPr lang="en-US" dirty="0"/>
              <a:t>Tools used in this project: Arduino IDE software, TINKERCAD software, Arduino mega board controller, 1 breadboard, various wires, 1 photoresistor, 1 10k resistor, 1 active buzzer, 1 green, 1 red, 1 yellow, and 1 blue LED, and 1 ultra sonic range finder.</a:t>
            </a:r>
          </a:p>
        </p:txBody>
      </p:sp>
    </p:spTree>
    <p:extLst>
      <p:ext uri="{BB962C8B-B14F-4D97-AF65-F5344CB8AC3E}">
        <p14:creationId xmlns:p14="http://schemas.microsoft.com/office/powerpoint/2010/main" val="96219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green LED on (picture)</a:t>
            </a:r>
          </a:p>
        </p:txBody>
      </p:sp>
      <p:pic>
        <p:nvPicPr>
          <p:cNvPr id="5" name="Content Placeholder 4" descr="A computer with wires and a green light&#10;&#10;Description automatically generated">
            <a:extLst>
              <a:ext uri="{FF2B5EF4-FFF2-40B4-BE49-F238E27FC236}">
                <a16:creationId xmlns:a16="http://schemas.microsoft.com/office/drawing/2014/main" id="{5E971BA4-2EAE-6DF0-A664-ED98A0F3A3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631207" y="1981002"/>
            <a:ext cx="5573713" cy="4180284"/>
          </a:xfrm>
        </p:spPr>
      </p:pic>
    </p:spTree>
    <p:extLst>
      <p:ext uri="{BB962C8B-B14F-4D97-AF65-F5344CB8AC3E}">
        <p14:creationId xmlns:p14="http://schemas.microsoft.com/office/powerpoint/2010/main" val="86845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yellow LED on (picture)</a:t>
            </a:r>
          </a:p>
        </p:txBody>
      </p:sp>
      <p:pic>
        <p:nvPicPr>
          <p:cNvPr id="5" name="Content Placeholder 4" descr="A circuit board with wires and a keyboard&#10;&#10;Description automatically generated">
            <a:extLst>
              <a:ext uri="{FF2B5EF4-FFF2-40B4-BE49-F238E27FC236}">
                <a16:creationId xmlns:a16="http://schemas.microsoft.com/office/drawing/2014/main" id="{600A9CD0-5B55-D915-2DA8-C9FDFB4E6B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240682" y="2047676"/>
            <a:ext cx="5497514" cy="4123134"/>
          </a:xfrm>
        </p:spPr>
      </p:pic>
    </p:spTree>
    <p:extLst>
      <p:ext uri="{BB962C8B-B14F-4D97-AF65-F5344CB8AC3E}">
        <p14:creationId xmlns:p14="http://schemas.microsoft.com/office/powerpoint/2010/main" val="319435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red LED on (picture)</a:t>
            </a:r>
          </a:p>
        </p:txBody>
      </p:sp>
      <p:pic>
        <p:nvPicPr>
          <p:cNvPr id="5" name="Content Placeholder 4" descr="A computer with wires and a keyboard&#10;&#10;Description automatically generated with medium confidence">
            <a:extLst>
              <a:ext uri="{FF2B5EF4-FFF2-40B4-BE49-F238E27FC236}">
                <a16:creationId xmlns:a16="http://schemas.microsoft.com/office/drawing/2014/main" id="{99105C80-B1C5-BD75-6153-27C8D081B0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855044" y="1896864"/>
            <a:ext cx="4868864" cy="3651647"/>
          </a:xfrm>
        </p:spPr>
      </p:pic>
    </p:spTree>
    <p:extLst>
      <p:ext uri="{BB962C8B-B14F-4D97-AF65-F5344CB8AC3E}">
        <p14:creationId xmlns:p14="http://schemas.microsoft.com/office/powerpoint/2010/main" val="2606869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Arduino Code (screenshot)</a:t>
            </a:r>
          </a:p>
        </p:txBody>
      </p:sp>
      <p:pic>
        <p:nvPicPr>
          <p:cNvPr id="5" name="Content Placeholder 4" descr="A screenshot of a computer&#10;&#10;Description automatically generated">
            <a:extLst>
              <a:ext uri="{FF2B5EF4-FFF2-40B4-BE49-F238E27FC236}">
                <a16:creationId xmlns:a16="http://schemas.microsoft.com/office/drawing/2014/main" id="{4A3F4BA4-FF2C-9CD0-9E17-82FE188EAD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1"/>
            <a:ext cx="7676535" cy="5192860"/>
          </a:xfrm>
        </p:spPr>
      </p:pic>
      <p:pic>
        <p:nvPicPr>
          <p:cNvPr id="7" name="Picture 6" descr="A screenshot of a computer&#10;&#10;Description automatically generated">
            <a:extLst>
              <a:ext uri="{FF2B5EF4-FFF2-40B4-BE49-F238E27FC236}">
                <a16:creationId xmlns:a16="http://schemas.microsoft.com/office/drawing/2014/main" id="{A8E563AB-27F8-F29E-52D0-C9A07264D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895" y="1600201"/>
            <a:ext cx="7850225" cy="5257800"/>
          </a:xfrm>
          <a:prstGeom prst="rect">
            <a:avLst/>
          </a:prstGeom>
        </p:spPr>
      </p:pic>
    </p:spTree>
    <p:extLst>
      <p:ext uri="{BB962C8B-B14F-4D97-AF65-F5344CB8AC3E}">
        <p14:creationId xmlns:p14="http://schemas.microsoft.com/office/powerpoint/2010/main" val="3055857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Plot of data (graph from Excel)</a:t>
            </a:r>
          </a:p>
        </p:txBody>
      </p:sp>
      <p:graphicFrame>
        <p:nvGraphicFramePr>
          <p:cNvPr id="6" name="Content Placeholder 5">
            <a:extLst>
              <a:ext uri="{FF2B5EF4-FFF2-40B4-BE49-F238E27FC236}">
                <a16:creationId xmlns:a16="http://schemas.microsoft.com/office/drawing/2014/main" id="{3D71F34C-72AB-FAC0-007A-4A2595923BE7}"/>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7332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E5018-21F9-265A-2C91-5B9D1F1F6902}"/>
              </a:ext>
            </a:extLst>
          </p:cNvPr>
          <p:cNvSpPr>
            <a:spLocks noGrp="1"/>
          </p:cNvSpPr>
          <p:nvPr>
            <p:ph type="title"/>
          </p:nvPr>
        </p:nvSpPr>
        <p:spPr/>
        <p:txBody>
          <a:bodyPr/>
          <a:lstStyle/>
          <a:p>
            <a:r>
              <a:rPr lang="en-US" dirty="0"/>
              <a:t>Module 5 summary</a:t>
            </a:r>
          </a:p>
        </p:txBody>
      </p:sp>
      <p:sp>
        <p:nvSpPr>
          <p:cNvPr id="3" name="Content Placeholder 2">
            <a:extLst>
              <a:ext uri="{FF2B5EF4-FFF2-40B4-BE49-F238E27FC236}">
                <a16:creationId xmlns:a16="http://schemas.microsoft.com/office/drawing/2014/main" id="{DF442B2D-94C7-4AD4-21F5-86CC8E7A0137}"/>
              </a:ext>
            </a:extLst>
          </p:cNvPr>
          <p:cNvSpPr>
            <a:spLocks noGrp="1"/>
          </p:cNvSpPr>
          <p:nvPr>
            <p:ph idx="1"/>
          </p:nvPr>
        </p:nvSpPr>
        <p:spPr/>
        <p:txBody>
          <a:bodyPr/>
          <a:lstStyle/>
          <a:p>
            <a:r>
              <a:rPr lang="en-US" dirty="0"/>
              <a:t>Installed ultrasonic range finder</a:t>
            </a:r>
          </a:p>
          <a:p>
            <a:r>
              <a:rPr lang="en-US" dirty="0"/>
              <a:t>Wrote code in Arduino to signify how close the door is to the sensor and show different </a:t>
            </a:r>
            <a:r>
              <a:rPr lang="en-US" dirty="0" err="1"/>
              <a:t>leds</a:t>
            </a:r>
            <a:r>
              <a:rPr lang="en-US" dirty="0"/>
              <a:t> based on the distance</a:t>
            </a:r>
          </a:p>
        </p:txBody>
      </p:sp>
    </p:spTree>
    <p:extLst>
      <p:ext uri="{BB962C8B-B14F-4D97-AF65-F5344CB8AC3E}">
        <p14:creationId xmlns:p14="http://schemas.microsoft.com/office/powerpoint/2010/main" val="1053303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4C207-033E-AF15-5A16-A14E59DA4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19BDCE-E7EE-60ED-CB19-B5F229A8C504}"/>
              </a:ext>
            </a:extLst>
          </p:cNvPr>
          <p:cNvSpPr>
            <a:spLocks noGrp="1"/>
          </p:cNvSpPr>
          <p:nvPr>
            <p:ph type="ctrTitle"/>
          </p:nvPr>
        </p:nvSpPr>
        <p:spPr/>
        <p:txBody>
          <a:bodyPr/>
          <a:lstStyle/>
          <a:p>
            <a:r>
              <a:rPr lang="en-US" dirty="0"/>
              <a:t>CEIS101</a:t>
            </a:r>
            <a:br>
              <a:rPr lang="en-US" dirty="0"/>
            </a:br>
            <a:r>
              <a:rPr lang="en-US" dirty="0"/>
              <a:t>Module 6</a:t>
            </a:r>
          </a:p>
        </p:txBody>
      </p:sp>
      <p:sp>
        <p:nvSpPr>
          <p:cNvPr id="3" name="Subtitle 2">
            <a:extLst>
              <a:ext uri="{FF2B5EF4-FFF2-40B4-BE49-F238E27FC236}">
                <a16:creationId xmlns:a16="http://schemas.microsoft.com/office/drawing/2014/main" id="{287D0D19-C33C-2EB2-A1C5-BA3CE77C1AB2}"/>
              </a:ext>
            </a:extLst>
          </p:cNvPr>
          <p:cNvSpPr>
            <a:spLocks noGrp="1"/>
          </p:cNvSpPr>
          <p:nvPr>
            <p:ph type="subTitle" idx="1"/>
          </p:nvPr>
        </p:nvSpPr>
        <p:spPr/>
        <p:txBody>
          <a:bodyPr/>
          <a:lstStyle/>
          <a:p>
            <a:r>
              <a:rPr lang="en-US" dirty="0"/>
              <a:t>Adding Automated Light to Smart Home System </a:t>
            </a:r>
          </a:p>
        </p:txBody>
      </p:sp>
    </p:spTree>
    <p:extLst>
      <p:ext uri="{BB962C8B-B14F-4D97-AF65-F5344CB8AC3E}">
        <p14:creationId xmlns:p14="http://schemas.microsoft.com/office/powerpoint/2010/main" val="3346254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automated LED off (picture)</a:t>
            </a:r>
          </a:p>
        </p:txBody>
      </p:sp>
      <p:pic>
        <p:nvPicPr>
          <p:cNvPr id="9" name="Content Placeholder 8" descr="A computer with a circuit board and wires&#10;&#10;Description automatically generated">
            <a:extLst>
              <a:ext uri="{FF2B5EF4-FFF2-40B4-BE49-F238E27FC236}">
                <a16:creationId xmlns:a16="http://schemas.microsoft.com/office/drawing/2014/main" id="{00752442-B353-36E3-1AF7-B5050C3D3D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4824" y="1628775"/>
            <a:ext cx="6102351" cy="4576763"/>
          </a:xfrm>
        </p:spPr>
      </p:pic>
    </p:spTree>
    <p:extLst>
      <p:ext uri="{BB962C8B-B14F-4D97-AF65-F5344CB8AC3E}">
        <p14:creationId xmlns:p14="http://schemas.microsoft.com/office/powerpoint/2010/main" val="3595599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automated LED on (picture)</a:t>
            </a:r>
          </a:p>
        </p:txBody>
      </p:sp>
      <p:pic>
        <p:nvPicPr>
          <p:cNvPr id="5" name="Content Placeholder 4" descr="A hand holding a circuit board with wires and a blue light&#10;&#10;Description automatically generated">
            <a:extLst>
              <a:ext uri="{FF2B5EF4-FFF2-40B4-BE49-F238E27FC236}">
                <a16:creationId xmlns:a16="http://schemas.microsoft.com/office/drawing/2014/main" id="{2189AFBD-E023-1CF4-B861-977558F655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4618" y="1620045"/>
            <a:ext cx="6429376" cy="4822031"/>
          </a:xfrm>
        </p:spPr>
      </p:pic>
    </p:spTree>
    <p:extLst>
      <p:ext uri="{BB962C8B-B14F-4D97-AF65-F5344CB8AC3E}">
        <p14:creationId xmlns:p14="http://schemas.microsoft.com/office/powerpoint/2010/main" val="116218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Arduino Code (screenshot)</a:t>
            </a:r>
          </a:p>
        </p:txBody>
      </p:sp>
      <p:pic>
        <p:nvPicPr>
          <p:cNvPr id="11" name="Picture 10" descr="A screenshot of a computer&#10;&#10;Description automatically generated">
            <a:extLst>
              <a:ext uri="{FF2B5EF4-FFF2-40B4-BE49-F238E27FC236}">
                <a16:creationId xmlns:a16="http://schemas.microsoft.com/office/drawing/2014/main" id="{917DF012-D487-BCD1-BC7A-6B975E330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6" y="2149403"/>
            <a:ext cx="7981887" cy="3674003"/>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A65A4530-AAB8-A301-544A-7A34F2EB1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701" y="2149403"/>
            <a:ext cx="7577137" cy="3674003"/>
          </a:xfrm>
          <a:prstGeom prst="rect">
            <a:avLst/>
          </a:prstGeom>
        </p:spPr>
      </p:pic>
    </p:spTree>
    <p:extLst>
      <p:ext uri="{BB962C8B-B14F-4D97-AF65-F5344CB8AC3E}">
        <p14:creationId xmlns:p14="http://schemas.microsoft.com/office/powerpoint/2010/main" val="235541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846FA-3F46-9EDA-CE8E-2DC25693D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A3118E-2099-B22E-4BB7-21CB90ECB139}"/>
              </a:ext>
            </a:extLst>
          </p:cNvPr>
          <p:cNvSpPr>
            <a:spLocks noGrp="1"/>
          </p:cNvSpPr>
          <p:nvPr>
            <p:ph type="ctrTitle"/>
          </p:nvPr>
        </p:nvSpPr>
        <p:spPr/>
        <p:txBody>
          <a:bodyPr>
            <a:normAutofit/>
          </a:bodyPr>
          <a:lstStyle/>
          <a:p>
            <a:r>
              <a:rPr lang="en-US" sz="6000" kern="1200" dirty="0">
                <a:latin typeface="+mj-lt"/>
                <a:ea typeface="+mj-ea"/>
                <a:cs typeface="+mj-cs"/>
              </a:rPr>
              <a:t>CEIS101</a:t>
            </a:r>
            <a:br>
              <a:rPr lang="en-US" sz="6000" kern="1200" dirty="0">
                <a:latin typeface="+mj-lt"/>
                <a:ea typeface="+mj-ea"/>
                <a:cs typeface="+mj-cs"/>
              </a:rPr>
            </a:br>
            <a:r>
              <a:rPr lang="en-US" sz="6000" kern="1200" dirty="0">
                <a:latin typeface="+mj-lt"/>
                <a:ea typeface="+mj-ea"/>
                <a:cs typeface="+mj-cs"/>
              </a:rPr>
              <a:t>Module 2</a:t>
            </a:r>
            <a:endParaRPr lang="en-US" dirty="0"/>
          </a:p>
        </p:txBody>
      </p:sp>
      <p:sp>
        <p:nvSpPr>
          <p:cNvPr id="3" name="Subtitle 2">
            <a:extLst>
              <a:ext uri="{FF2B5EF4-FFF2-40B4-BE49-F238E27FC236}">
                <a16:creationId xmlns:a16="http://schemas.microsoft.com/office/drawing/2014/main" id="{ACEFDDB3-A612-5D4C-3A84-57D8DC7C1CCB}"/>
              </a:ext>
            </a:extLst>
          </p:cNvPr>
          <p:cNvSpPr>
            <a:spLocks noGrp="1"/>
          </p:cNvSpPr>
          <p:nvPr>
            <p:ph type="subTitle" idx="1"/>
          </p:nvPr>
        </p:nvSpPr>
        <p:spPr/>
        <p:txBody>
          <a:bodyPr>
            <a:normAutofit/>
          </a:bodyPr>
          <a:lstStyle/>
          <a:p>
            <a:r>
              <a:rPr lang="en-US" dirty="0"/>
              <a:t>- Circuit Simulation in </a:t>
            </a:r>
            <a:r>
              <a:rPr lang="en-US" dirty="0" err="1"/>
              <a:t>Tinkercad</a:t>
            </a:r>
            <a:r>
              <a:rPr lang="en-US" dirty="0"/>
              <a:t> </a:t>
            </a:r>
          </a:p>
          <a:p>
            <a:endParaRPr lang="en-US" b="1" dirty="0"/>
          </a:p>
        </p:txBody>
      </p:sp>
    </p:spTree>
    <p:extLst>
      <p:ext uri="{BB962C8B-B14F-4D97-AF65-F5344CB8AC3E}">
        <p14:creationId xmlns:p14="http://schemas.microsoft.com/office/powerpoint/2010/main" val="2797724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Serial Monitor (screenshot)</a:t>
            </a:r>
          </a:p>
        </p:txBody>
      </p:sp>
      <p:pic>
        <p:nvPicPr>
          <p:cNvPr id="5" name="Content Placeholder 4" descr="A screenshot of a computer&#10;&#10;Description automatically generated">
            <a:extLst>
              <a:ext uri="{FF2B5EF4-FFF2-40B4-BE49-F238E27FC236}">
                <a16:creationId xmlns:a16="http://schemas.microsoft.com/office/drawing/2014/main" id="{FE501B15-EFB8-0683-F6AB-C048B301D6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627" y="1470859"/>
            <a:ext cx="9368746" cy="4770397"/>
          </a:xfrm>
        </p:spPr>
      </p:pic>
    </p:spTree>
    <p:extLst>
      <p:ext uri="{BB962C8B-B14F-4D97-AF65-F5344CB8AC3E}">
        <p14:creationId xmlns:p14="http://schemas.microsoft.com/office/powerpoint/2010/main" val="4115908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3F39-C619-507E-B6DE-AEDBAB268958}"/>
              </a:ext>
            </a:extLst>
          </p:cNvPr>
          <p:cNvSpPr>
            <a:spLocks noGrp="1"/>
          </p:cNvSpPr>
          <p:nvPr>
            <p:ph type="title"/>
          </p:nvPr>
        </p:nvSpPr>
        <p:spPr/>
        <p:txBody>
          <a:bodyPr/>
          <a:lstStyle/>
          <a:p>
            <a:r>
              <a:rPr lang="en-US" dirty="0"/>
              <a:t>Module 6 Summary</a:t>
            </a:r>
          </a:p>
        </p:txBody>
      </p:sp>
      <p:sp>
        <p:nvSpPr>
          <p:cNvPr id="3" name="Content Placeholder 2">
            <a:extLst>
              <a:ext uri="{FF2B5EF4-FFF2-40B4-BE49-F238E27FC236}">
                <a16:creationId xmlns:a16="http://schemas.microsoft.com/office/drawing/2014/main" id="{11878323-2F0B-7E91-A650-A177BAC62805}"/>
              </a:ext>
            </a:extLst>
          </p:cNvPr>
          <p:cNvSpPr>
            <a:spLocks noGrp="1"/>
          </p:cNvSpPr>
          <p:nvPr>
            <p:ph idx="1"/>
          </p:nvPr>
        </p:nvSpPr>
        <p:spPr/>
        <p:txBody>
          <a:bodyPr/>
          <a:lstStyle/>
          <a:p>
            <a:r>
              <a:rPr lang="en-US" dirty="0"/>
              <a:t>Installed photoresistor, 10k resistor and blue led.</a:t>
            </a:r>
          </a:p>
          <a:p>
            <a:r>
              <a:rPr lang="en-US" dirty="0"/>
              <a:t>Wrote code to turn on led when photoresistor is absent of light.</a:t>
            </a:r>
          </a:p>
        </p:txBody>
      </p:sp>
    </p:spTree>
    <p:extLst>
      <p:ext uri="{BB962C8B-B14F-4D97-AF65-F5344CB8AC3E}">
        <p14:creationId xmlns:p14="http://schemas.microsoft.com/office/powerpoint/2010/main" val="3426020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3A24-D55B-DA48-5330-59BCEA89954D}"/>
              </a:ext>
            </a:extLst>
          </p:cNvPr>
          <p:cNvSpPr>
            <a:spLocks noGrp="1"/>
          </p:cNvSpPr>
          <p:nvPr>
            <p:ph type="title"/>
          </p:nvPr>
        </p:nvSpPr>
        <p:spPr/>
        <p:txBody>
          <a:bodyPr/>
          <a:lstStyle/>
          <a:p>
            <a:r>
              <a:rPr lang="en-US" dirty="0"/>
              <a:t>Challenges/Lessons Learned	</a:t>
            </a:r>
          </a:p>
        </p:txBody>
      </p:sp>
      <p:sp>
        <p:nvSpPr>
          <p:cNvPr id="3" name="Content Placeholder 2">
            <a:extLst>
              <a:ext uri="{FF2B5EF4-FFF2-40B4-BE49-F238E27FC236}">
                <a16:creationId xmlns:a16="http://schemas.microsoft.com/office/drawing/2014/main" id="{44CE0112-9431-4320-AAFD-B19229B5F891}"/>
              </a:ext>
            </a:extLst>
          </p:cNvPr>
          <p:cNvSpPr>
            <a:spLocks noGrp="1"/>
          </p:cNvSpPr>
          <p:nvPr>
            <p:ph idx="1"/>
          </p:nvPr>
        </p:nvSpPr>
        <p:spPr/>
        <p:txBody>
          <a:bodyPr/>
          <a:lstStyle/>
          <a:p>
            <a:pPr marL="0" indent="0">
              <a:buNone/>
            </a:pPr>
            <a:r>
              <a:rPr lang="en-US" dirty="0"/>
              <a:t>Challenges:</a:t>
            </a:r>
          </a:p>
          <a:p>
            <a:pPr marL="0" indent="0">
              <a:buNone/>
            </a:pPr>
            <a:r>
              <a:rPr lang="en-US" dirty="0"/>
              <a:t>- cable management</a:t>
            </a:r>
          </a:p>
          <a:p>
            <a:pPr marL="0" indent="0">
              <a:buNone/>
            </a:pPr>
            <a:r>
              <a:rPr lang="en-US" dirty="0"/>
              <a:t>- using TINKERCAD and Arduino for the first time</a:t>
            </a:r>
          </a:p>
          <a:p>
            <a:pPr marL="0" indent="0">
              <a:buNone/>
            </a:pPr>
            <a:r>
              <a:rPr lang="en-US" dirty="0"/>
              <a:t>- I could not get the water  level sensor to work properly for the challenge activity</a:t>
            </a:r>
          </a:p>
          <a:p>
            <a:pPr marL="0" indent="0">
              <a:buNone/>
            </a:pPr>
            <a:endParaRPr lang="en-US" dirty="0"/>
          </a:p>
          <a:p>
            <a:pPr marL="0" indent="0">
              <a:buNone/>
            </a:pPr>
            <a:r>
              <a:rPr lang="en-US" dirty="0"/>
              <a:t>Lessons learned:</a:t>
            </a:r>
          </a:p>
          <a:p>
            <a:pPr marL="0" indent="0">
              <a:buNone/>
            </a:pPr>
            <a:r>
              <a:rPr lang="en-US" dirty="0"/>
              <a:t>-follow the project guide and don’t be afraid to ask the professor for clarification in the homework huddle or during seminars</a:t>
            </a:r>
          </a:p>
        </p:txBody>
      </p:sp>
    </p:spTree>
    <p:extLst>
      <p:ext uri="{BB962C8B-B14F-4D97-AF65-F5344CB8AC3E}">
        <p14:creationId xmlns:p14="http://schemas.microsoft.com/office/powerpoint/2010/main" val="687836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lstStyle/>
          <a:p>
            <a:r>
              <a:rPr lang="en-US" dirty="0"/>
              <a:t> Cable management</a:t>
            </a:r>
          </a:p>
          <a:p>
            <a:r>
              <a:rPr lang="en-US" dirty="0"/>
              <a:t> Arduino coding</a:t>
            </a:r>
          </a:p>
          <a:p>
            <a:r>
              <a:rPr lang="en-US" dirty="0"/>
              <a:t> TINKERCAD design</a:t>
            </a:r>
          </a:p>
        </p:txBody>
      </p:sp>
    </p:spTree>
    <p:extLst>
      <p:ext uri="{BB962C8B-B14F-4D97-AF65-F5344CB8AC3E}">
        <p14:creationId xmlns:p14="http://schemas.microsoft.com/office/powerpoint/2010/main" val="4132292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lstStyle/>
          <a:p>
            <a:pPr marL="0" indent="0">
              <a:buNone/>
            </a:pPr>
            <a:r>
              <a:rPr lang="en-US" dirty="0"/>
              <a:t>- I gained a mass of knowledge on basic design and circuit building principles</a:t>
            </a:r>
          </a:p>
          <a:p>
            <a:pPr marL="0" indent="0">
              <a:buNone/>
            </a:pPr>
            <a:r>
              <a:rPr lang="en-US" dirty="0"/>
              <a:t>- Before this class I had never used the Arduino software or TINKERCAD software and now I feel comfortable using this software in the future for designing and building IOT devices.</a:t>
            </a:r>
          </a:p>
        </p:txBody>
      </p:sp>
    </p:spTree>
    <p:extLst>
      <p:ext uri="{BB962C8B-B14F-4D97-AF65-F5344CB8AC3E}">
        <p14:creationId xmlns:p14="http://schemas.microsoft.com/office/powerpoint/2010/main" val="835196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lstStyle/>
          <a:p>
            <a:pPr marL="0" indent="0">
              <a:buNone/>
            </a:pPr>
            <a:r>
              <a:rPr lang="en-US" b="1" dirty="0"/>
              <a:t>- </a:t>
            </a:r>
            <a:r>
              <a:rPr lang="en-US" dirty="0"/>
              <a:t>Module 2-6 project guides and videos</a:t>
            </a:r>
            <a:endParaRPr lang="en-US" b="1" dirty="0"/>
          </a:p>
          <a:p>
            <a:pPr marL="0" indent="0">
              <a:buNone/>
            </a:pPr>
            <a:endParaRPr lang="en-US" dirty="0"/>
          </a:p>
        </p:txBody>
      </p:sp>
    </p:spTree>
    <p:extLst>
      <p:ext uri="{BB962C8B-B14F-4D97-AF65-F5344CB8AC3E}">
        <p14:creationId xmlns:p14="http://schemas.microsoft.com/office/powerpoint/2010/main" val="328344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2564138" y="741260"/>
            <a:ext cx="7063721" cy="1159200"/>
          </a:xfrm>
        </p:spPr>
        <p:txBody>
          <a:bodyPr vert="horz" lIns="91440" tIns="45720" rIns="91440" bIns="45720" rtlCol="0" anchor="ctr">
            <a:normAutofit/>
          </a:bodyPr>
          <a:lstStyle/>
          <a:p>
            <a:r>
              <a:rPr lang="en-US" sz="4000" kern="1200" dirty="0">
                <a:latin typeface="+mj-lt"/>
                <a:ea typeface="+mj-ea"/>
                <a:cs typeface="+mj-cs"/>
              </a:rPr>
              <a:t>Circuit in TINKERCAD</a:t>
            </a:r>
          </a:p>
        </p:txBody>
      </p:sp>
      <p:pic>
        <p:nvPicPr>
          <p:cNvPr id="4" name="Picture Placeholder 3" descr="A computer screen shot of a circuit board">
            <a:extLst>
              <a:ext uri="{FF2B5EF4-FFF2-40B4-BE49-F238E27FC236}">
                <a16:creationId xmlns:a16="http://schemas.microsoft.com/office/drawing/2014/main" id="{F85A752F-2E1B-30E7-CC03-AD7D2A9A7BD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04" r="404"/>
          <a:stretch>
            <a:fillRect/>
          </a:stretch>
        </p:blipFill>
        <p:spPr>
          <a:xfrm>
            <a:off x="1422785" y="1966293"/>
            <a:ext cx="9346428" cy="4452160"/>
          </a:xfrm>
          <a:prstGeom prst="rect">
            <a:avLst/>
          </a:prstGeom>
        </p:spPr>
      </p:pic>
    </p:spTree>
    <p:extLst>
      <p:ext uri="{BB962C8B-B14F-4D97-AF65-F5344CB8AC3E}">
        <p14:creationId xmlns:p14="http://schemas.microsoft.com/office/powerpoint/2010/main" val="261230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2564138" y="619340"/>
            <a:ext cx="7063721" cy="1159200"/>
          </a:xfrm>
        </p:spPr>
        <p:txBody>
          <a:bodyPr vert="horz" lIns="91440" tIns="45720" rIns="91440" bIns="45720" rtlCol="0" anchor="ctr">
            <a:normAutofit/>
          </a:bodyPr>
          <a:lstStyle/>
          <a:p>
            <a:r>
              <a:rPr lang="en-US" sz="4000" kern="1200" dirty="0">
                <a:latin typeface="+mj-lt"/>
                <a:ea typeface="+mj-ea"/>
                <a:cs typeface="+mj-cs"/>
              </a:rPr>
              <a:t>Code in TINKERCAD</a:t>
            </a:r>
          </a:p>
        </p:txBody>
      </p:sp>
      <p:pic>
        <p:nvPicPr>
          <p:cNvPr id="4" name="Picture Placeholder 3" descr="A screenshot of a computer&#10;&#10;Description automatically generated">
            <a:extLst>
              <a:ext uri="{FF2B5EF4-FFF2-40B4-BE49-F238E27FC236}">
                <a16:creationId xmlns:a16="http://schemas.microsoft.com/office/drawing/2014/main" id="{AD1956CC-30B2-5F89-3B01-E5B3FDD2462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63" r="563"/>
          <a:stretch>
            <a:fillRect/>
          </a:stretch>
        </p:blipFill>
        <p:spPr>
          <a:xfrm>
            <a:off x="1412991" y="1966293"/>
            <a:ext cx="9366017" cy="4452160"/>
          </a:xfrm>
          <a:prstGeom prst="rect">
            <a:avLst/>
          </a:prstGeom>
        </p:spPr>
      </p:pic>
    </p:spTree>
    <p:extLst>
      <p:ext uri="{BB962C8B-B14F-4D97-AF65-F5344CB8AC3E}">
        <p14:creationId xmlns:p14="http://schemas.microsoft.com/office/powerpoint/2010/main" val="185730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6EF23E-03E5-2FBC-AEA2-B6E4B8FA56DA}"/>
              </a:ext>
            </a:extLst>
          </p:cNvPr>
          <p:cNvSpPr>
            <a:spLocks noGrp="1"/>
          </p:cNvSpPr>
          <p:nvPr>
            <p:ph type="body" sz="half" idx="2"/>
          </p:nvPr>
        </p:nvSpPr>
        <p:spPr>
          <a:xfrm>
            <a:off x="839788" y="2057400"/>
            <a:ext cx="10798030" cy="3811588"/>
          </a:xfrm>
        </p:spPr>
        <p:txBody>
          <a:bodyPr>
            <a:normAutofit/>
          </a:bodyPr>
          <a:lstStyle/>
          <a:p>
            <a:r>
              <a:rPr lang="en-US" sz="2000" dirty="0"/>
              <a:t>- In module 2 I designed a simple on-off led in TINKERCAD and showed the code required to turn the LED on and off.</a:t>
            </a:r>
          </a:p>
        </p:txBody>
      </p:sp>
      <p:sp>
        <p:nvSpPr>
          <p:cNvPr id="6" name="TextBox 5">
            <a:extLst>
              <a:ext uri="{FF2B5EF4-FFF2-40B4-BE49-F238E27FC236}">
                <a16:creationId xmlns:a16="http://schemas.microsoft.com/office/drawing/2014/main" id="{2F59AA42-BC0C-4A58-5038-4C78AEC1D3F9}"/>
              </a:ext>
            </a:extLst>
          </p:cNvPr>
          <p:cNvSpPr txBox="1"/>
          <p:nvPr/>
        </p:nvSpPr>
        <p:spPr>
          <a:xfrm>
            <a:off x="3014749" y="989012"/>
            <a:ext cx="6162502" cy="523220"/>
          </a:xfrm>
          <a:prstGeom prst="rect">
            <a:avLst/>
          </a:prstGeom>
          <a:noFill/>
        </p:spPr>
        <p:txBody>
          <a:bodyPr wrap="square" rtlCol="0">
            <a:spAutoFit/>
          </a:bodyPr>
          <a:lstStyle/>
          <a:p>
            <a:pPr algn="ctr"/>
            <a:r>
              <a:rPr lang="en-US" sz="2800" dirty="0"/>
              <a:t>Module 2 summary</a:t>
            </a:r>
          </a:p>
        </p:txBody>
      </p:sp>
    </p:spTree>
    <p:extLst>
      <p:ext uri="{BB962C8B-B14F-4D97-AF65-F5344CB8AC3E}">
        <p14:creationId xmlns:p14="http://schemas.microsoft.com/office/powerpoint/2010/main" val="294178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78D01-3E80-98A7-2B64-D057168E2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A9297-23CA-02B6-EC73-F75EA7647CE2}"/>
              </a:ext>
            </a:extLst>
          </p:cNvPr>
          <p:cNvSpPr>
            <a:spLocks noGrp="1"/>
          </p:cNvSpPr>
          <p:nvPr>
            <p:ph type="ctrTitle"/>
          </p:nvPr>
        </p:nvSpPr>
        <p:spPr/>
        <p:txBody>
          <a:bodyPr/>
          <a:lstStyle/>
          <a:p>
            <a:r>
              <a:rPr lang="en-US" dirty="0"/>
              <a:t>CEIS101</a:t>
            </a:r>
            <a:br>
              <a:rPr lang="en-US" dirty="0"/>
            </a:br>
            <a:r>
              <a:rPr lang="en-US" dirty="0"/>
              <a:t>Module 3</a:t>
            </a:r>
          </a:p>
        </p:txBody>
      </p:sp>
      <p:sp>
        <p:nvSpPr>
          <p:cNvPr id="3" name="Subtitle 2">
            <a:extLst>
              <a:ext uri="{FF2B5EF4-FFF2-40B4-BE49-F238E27FC236}">
                <a16:creationId xmlns:a16="http://schemas.microsoft.com/office/drawing/2014/main" id="{EF8EA808-E407-0A62-589E-3DAC237BDC37}"/>
              </a:ext>
            </a:extLst>
          </p:cNvPr>
          <p:cNvSpPr>
            <a:spLocks noGrp="1"/>
          </p:cNvSpPr>
          <p:nvPr>
            <p:ph type="subTitle" idx="1"/>
          </p:nvPr>
        </p:nvSpPr>
        <p:spPr/>
        <p:txBody>
          <a:bodyPr/>
          <a:lstStyle/>
          <a:p>
            <a:r>
              <a:rPr lang="en-US" dirty="0"/>
              <a:t>Inventory of Parts, Circuit Building, and Displaying Messages</a:t>
            </a:r>
          </a:p>
        </p:txBody>
      </p:sp>
    </p:spTree>
    <p:extLst>
      <p:ext uri="{BB962C8B-B14F-4D97-AF65-F5344CB8AC3E}">
        <p14:creationId xmlns:p14="http://schemas.microsoft.com/office/powerpoint/2010/main" val="979095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Inventory of IoT Kit (picture)</a:t>
            </a:r>
          </a:p>
        </p:txBody>
      </p:sp>
      <p:sp>
        <p:nvSpPr>
          <p:cNvPr id="4" name="Content Placeholder 3">
            <a:extLst>
              <a:ext uri="{FF2B5EF4-FFF2-40B4-BE49-F238E27FC236}">
                <a16:creationId xmlns:a16="http://schemas.microsoft.com/office/drawing/2014/main" id="{B50D409F-7514-4FB7-9A84-69224041D384}"/>
              </a:ext>
            </a:extLst>
          </p:cNvPr>
          <p:cNvSpPr>
            <a:spLocks noGrp="1"/>
          </p:cNvSpPr>
          <p:nvPr>
            <p:ph sz="half" idx="1"/>
          </p:nvPr>
        </p:nvSpPr>
        <p:spPr>
          <a:xfrm>
            <a:off x="838200" y="1825625"/>
            <a:ext cx="2448697" cy="4351338"/>
          </a:xfrm>
        </p:spPr>
        <p:txBody>
          <a:bodyPr>
            <a:normAutofit/>
          </a:bodyPr>
          <a:lstStyle/>
          <a:p>
            <a:pPr>
              <a:lnSpc>
                <a:spcPct val="150000"/>
              </a:lnSpc>
            </a:pPr>
            <a:r>
              <a:rPr lang="en-US" sz="1800" dirty="0"/>
              <a:t>UCTRONICS Kit</a:t>
            </a:r>
          </a:p>
          <a:p>
            <a:pPr>
              <a:lnSpc>
                <a:spcPct val="150000"/>
              </a:lnSpc>
            </a:pPr>
            <a:r>
              <a:rPr lang="en-US" sz="1800" dirty="0"/>
              <a:t>ESP32 (2) </a:t>
            </a:r>
          </a:p>
          <a:p>
            <a:pPr>
              <a:lnSpc>
                <a:spcPct val="150000"/>
              </a:lnSpc>
            </a:pPr>
            <a:r>
              <a:rPr lang="en-US" sz="1800" dirty="0"/>
              <a:t>LCD Modules (2)</a:t>
            </a:r>
          </a:p>
          <a:p>
            <a:pPr>
              <a:lnSpc>
                <a:spcPct val="150000"/>
              </a:lnSpc>
            </a:pPr>
            <a:r>
              <a:rPr lang="en-US" sz="1800" dirty="0">
                <a:latin typeface="Calibri" panose="020F0502020204030204" pitchFamily="34" charset="0"/>
              </a:rPr>
              <a:t>Breadboards (3) </a:t>
            </a:r>
          </a:p>
          <a:p>
            <a:pPr>
              <a:lnSpc>
                <a:spcPct val="150000"/>
              </a:lnSpc>
            </a:pPr>
            <a:r>
              <a:rPr lang="en-US" sz="1800" dirty="0">
                <a:latin typeface="Calibri" panose="020F0502020204030204" pitchFamily="34" charset="0"/>
              </a:rPr>
              <a:t>Mini Router  </a:t>
            </a:r>
          </a:p>
          <a:p>
            <a:pPr>
              <a:lnSpc>
                <a:spcPct val="150000"/>
              </a:lnSpc>
            </a:pPr>
            <a:r>
              <a:rPr lang="en-US" sz="1800" dirty="0">
                <a:latin typeface="Calibri" panose="020F0502020204030204" pitchFamily="34" charset="0"/>
              </a:rPr>
              <a:t>Patch Cable  </a:t>
            </a:r>
          </a:p>
          <a:p>
            <a:pPr>
              <a:lnSpc>
                <a:spcPct val="150000"/>
              </a:lnSpc>
            </a:pPr>
            <a:r>
              <a:rPr lang="en-US" sz="1800" dirty="0">
                <a:latin typeface="Calibri" panose="020F0502020204030204" pitchFamily="34" charset="0"/>
              </a:rPr>
              <a:t>Digital Multi Meter </a:t>
            </a:r>
          </a:p>
          <a:p>
            <a:pPr>
              <a:lnSpc>
                <a:spcPct val="150000"/>
              </a:lnSpc>
            </a:pPr>
            <a:r>
              <a:rPr lang="en-US" sz="1800" dirty="0">
                <a:latin typeface="Calibri" panose="020F0502020204030204" pitchFamily="34" charset="0"/>
              </a:rPr>
              <a:t>USB to Micro USB (2)</a:t>
            </a:r>
            <a:endParaRPr lang="en-US" sz="1800" dirty="0"/>
          </a:p>
        </p:txBody>
      </p:sp>
      <p:pic>
        <p:nvPicPr>
          <p:cNvPr id="6" name="Content Placeholder 5" descr="A set of electronic components on a wood floor&#10;&#10;Description automatically generated">
            <a:extLst>
              <a:ext uri="{FF2B5EF4-FFF2-40B4-BE49-F238E27FC236}">
                <a16:creationId xmlns:a16="http://schemas.microsoft.com/office/drawing/2014/main" id="{177ADD6F-47F7-2EA3-59E0-54CC56C3413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5275263" y="508793"/>
            <a:ext cx="4351338" cy="6986590"/>
          </a:xfrm>
        </p:spPr>
      </p:pic>
    </p:spTree>
    <p:extLst>
      <p:ext uri="{BB962C8B-B14F-4D97-AF65-F5344CB8AC3E}">
        <p14:creationId xmlns:p14="http://schemas.microsoft.com/office/powerpoint/2010/main" val="299044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Organization of Project Components (picture)</a:t>
            </a:r>
          </a:p>
        </p:txBody>
      </p:sp>
      <p:sp>
        <p:nvSpPr>
          <p:cNvPr id="4" name="Content Placeholder 3">
            <a:extLst>
              <a:ext uri="{FF2B5EF4-FFF2-40B4-BE49-F238E27FC236}">
                <a16:creationId xmlns:a16="http://schemas.microsoft.com/office/drawing/2014/main" id="{19437887-54FE-4243-91D3-38DEA81FA602}"/>
              </a:ext>
            </a:extLst>
          </p:cNvPr>
          <p:cNvSpPr>
            <a:spLocks noGrp="1"/>
          </p:cNvSpPr>
          <p:nvPr>
            <p:ph sz="half" idx="1"/>
          </p:nvPr>
        </p:nvSpPr>
        <p:spPr>
          <a:xfrm>
            <a:off x="838200" y="1825625"/>
            <a:ext cx="2312773" cy="4351338"/>
          </a:xfrm>
        </p:spPr>
        <p:txBody>
          <a:bodyPr>
            <a:normAutofit fontScale="62500" lnSpcReduction="20000"/>
          </a:bodyPr>
          <a:lstStyle/>
          <a:p>
            <a:pPr>
              <a:lnSpc>
                <a:spcPct val="150000"/>
              </a:lnSpc>
            </a:pPr>
            <a:r>
              <a:rPr lang="en-US" dirty="0"/>
              <a:t>Arduino Mega 2560</a:t>
            </a:r>
          </a:p>
          <a:p>
            <a:pPr>
              <a:lnSpc>
                <a:spcPct val="150000"/>
              </a:lnSpc>
            </a:pPr>
            <a:r>
              <a:rPr lang="en-US" dirty="0"/>
              <a:t>Breadboard</a:t>
            </a:r>
          </a:p>
          <a:p>
            <a:pPr>
              <a:lnSpc>
                <a:spcPct val="150000"/>
              </a:lnSpc>
            </a:pPr>
            <a:r>
              <a:rPr lang="en-US" dirty="0"/>
              <a:t>Resistor 10k</a:t>
            </a:r>
            <a:r>
              <a:rPr lang="el-GR" dirty="0"/>
              <a:t>Ω</a:t>
            </a:r>
            <a:endParaRPr lang="en-US" dirty="0"/>
          </a:p>
          <a:p>
            <a:pPr>
              <a:lnSpc>
                <a:spcPct val="150000"/>
              </a:lnSpc>
            </a:pPr>
            <a:r>
              <a:rPr lang="en-US" dirty="0"/>
              <a:t>LEDs</a:t>
            </a:r>
          </a:p>
          <a:p>
            <a:pPr>
              <a:lnSpc>
                <a:spcPct val="150000"/>
              </a:lnSpc>
            </a:pPr>
            <a:r>
              <a:rPr lang="en-US" dirty="0"/>
              <a:t>Ultrasonic Sensor </a:t>
            </a:r>
          </a:p>
          <a:p>
            <a:pPr>
              <a:lnSpc>
                <a:spcPct val="150000"/>
              </a:lnSpc>
            </a:pPr>
            <a:r>
              <a:rPr lang="en-US" dirty="0"/>
              <a:t>Active Buzzer</a:t>
            </a:r>
          </a:p>
          <a:p>
            <a:pPr>
              <a:lnSpc>
                <a:spcPct val="150000"/>
              </a:lnSpc>
            </a:pPr>
            <a:r>
              <a:rPr lang="en-US" dirty="0"/>
              <a:t>Photoresistor</a:t>
            </a:r>
          </a:p>
          <a:p>
            <a:pPr>
              <a:lnSpc>
                <a:spcPct val="150000"/>
              </a:lnSpc>
            </a:pPr>
            <a:r>
              <a:rPr lang="en-US" dirty="0"/>
              <a:t>Wires</a:t>
            </a:r>
          </a:p>
          <a:p>
            <a:pPr>
              <a:lnSpc>
                <a:spcPct val="150000"/>
              </a:lnSpc>
            </a:pPr>
            <a:r>
              <a:rPr lang="en-US" dirty="0"/>
              <a:t>USB Type B cable</a:t>
            </a:r>
          </a:p>
          <a:p>
            <a:endParaRPr lang="en-US" dirty="0"/>
          </a:p>
        </p:txBody>
      </p:sp>
      <p:pic>
        <p:nvPicPr>
          <p:cNvPr id="6" name="Content Placeholder 5" descr="A group of electronic components on a wooden surface&#10;&#10;Description automatically generated">
            <a:extLst>
              <a:ext uri="{FF2B5EF4-FFF2-40B4-BE49-F238E27FC236}">
                <a16:creationId xmlns:a16="http://schemas.microsoft.com/office/drawing/2014/main" id="{F3ABD78F-3E7A-ABDD-4D3F-7A7A5AC6D36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2938463" y="2440981"/>
            <a:ext cx="4351337" cy="3263502"/>
          </a:xfrm>
        </p:spPr>
      </p:pic>
      <p:pic>
        <p:nvPicPr>
          <p:cNvPr id="8" name="Picture 7" descr="A person holding a small piece of electronics&#10;&#10;Description automatically generated">
            <a:extLst>
              <a:ext uri="{FF2B5EF4-FFF2-40B4-BE49-F238E27FC236}">
                <a16:creationId xmlns:a16="http://schemas.microsoft.com/office/drawing/2014/main" id="{5066AE0D-4D60-F682-9735-B9DC52D24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02623" y="1963937"/>
            <a:ext cx="4351337" cy="4217591"/>
          </a:xfrm>
          <a:prstGeom prst="rect">
            <a:avLst/>
          </a:prstGeom>
        </p:spPr>
      </p:pic>
    </p:spTree>
    <p:extLst>
      <p:ext uri="{BB962C8B-B14F-4D97-AF65-F5344CB8AC3E}">
        <p14:creationId xmlns:p14="http://schemas.microsoft.com/office/powerpoint/2010/main" val="1399245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681</Words>
  <Application>Microsoft Office PowerPoint</Application>
  <PresentationFormat>Widescreen</PresentationFormat>
  <Paragraphs>91</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Building a Home Security System </vt:lpstr>
      <vt:lpstr>Introduction</vt:lpstr>
      <vt:lpstr>CEIS101 Module 2</vt:lpstr>
      <vt:lpstr>Circuit in TINKERCAD</vt:lpstr>
      <vt:lpstr>Code in TINKERCAD</vt:lpstr>
      <vt:lpstr>PowerPoint Presentation</vt:lpstr>
      <vt:lpstr>CEIS101 Module 3</vt:lpstr>
      <vt:lpstr>Inventory of IoT Kit (picture)</vt:lpstr>
      <vt:lpstr>Organization of Project Components (picture)</vt:lpstr>
      <vt:lpstr>Circuit with red LED on (picture)</vt:lpstr>
      <vt:lpstr>Serial Monitor (screenshot)</vt:lpstr>
      <vt:lpstr>Module 3 summary</vt:lpstr>
      <vt:lpstr>CEIS101 Module 4</vt:lpstr>
      <vt:lpstr>Circuit of door closed with Green LED ON</vt:lpstr>
      <vt:lpstr>Circuit of door open with Green LED OFF (picture)</vt:lpstr>
      <vt:lpstr>Arduino Code (screenshot)</vt:lpstr>
      <vt:lpstr>Serial Monitor (screenshot)</vt:lpstr>
      <vt:lpstr>Module 4 summary</vt:lpstr>
      <vt:lpstr>CEIS101 Module 5</vt:lpstr>
      <vt:lpstr>Circuit with green LED on (picture)</vt:lpstr>
      <vt:lpstr>Circuit with yellow LED on (picture)</vt:lpstr>
      <vt:lpstr>Circuit with red LED on (picture)</vt:lpstr>
      <vt:lpstr>Arduino Code (screenshot)</vt:lpstr>
      <vt:lpstr>Plot of data (graph from Excel)</vt:lpstr>
      <vt:lpstr>Module 5 summary</vt:lpstr>
      <vt:lpstr>CEIS101 Module 6</vt:lpstr>
      <vt:lpstr>Circuit with automated LED off (picture)</vt:lpstr>
      <vt:lpstr>Circuit with automated LED on (picture)</vt:lpstr>
      <vt:lpstr>Arduino Code (screenshot)</vt:lpstr>
      <vt:lpstr>Serial Monitor (screenshot)</vt:lpstr>
      <vt:lpstr>Module 6 Summary</vt:lpstr>
      <vt:lpstr>Challenges/Lessons Learned </vt:lpstr>
      <vt:lpstr>Career Skills</vt:lpstr>
      <vt:lpstr>Conclusion</vt:lpstr>
      <vt:lpstr>References</vt:lpstr>
    </vt:vector>
  </TitlesOfParts>
  <Manager>Edwin Hill</Manager>
  <Company>DeVry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Course Project</dc:title>
  <dc:subject>Module 8</dc:subject>
  <dc:creator>Svetla Tzvetkov</dc:creator>
  <cp:keywords>CEIS101/CEIS101C</cp:keywords>
  <dc:description>Template Deliverable</dc:description>
  <cp:lastModifiedBy>taylor muse</cp:lastModifiedBy>
  <cp:revision>14</cp:revision>
  <dcterms:created xsi:type="dcterms:W3CDTF">2022-05-26T18:48:27Z</dcterms:created>
  <dcterms:modified xsi:type="dcterms:W3CDTF">2024-02-16T15:18:27Z</dcterms:modified>
  <cp:category>CEIS</cp:category>
</cp:coreProperties>
</file>