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1" r:id="rId5"/>
    <p:sldId id="284" r:id="rId6"/>
    <p:sldId id="280" r:id="rId7"/>
    <p:sldId id="293" r:id="rId8"/>
    <p:sldId id="256" r:id="rId9"/>
    <p:sldId id="257" r:id="rId10"/>
    <p:sldId id="258" r:id="rId11"/>
    <p:sldId id="259" r:id="rId12"/>
    <p:sldId id="264" r:id="rId13"/>
    <p:sldId id="263" r:id="rId14"/>
    <p:sldId id="294" r:id="rId15"/>
    <p:sldId id="296" r:id="rId16"/>
    <p:sldId id="297" r:id="rId17"/>
    <p:sldId id="298" r:id="rId18"/>
    <p:sldId id="299" r:id="rId19"/>
    <p:sldId id="301" r:id="rId20"/>
    <p:sldId id="302" r:id="rId21"/>
    <p:sldId id="303" r:id="rId22"/>
    <p:sldId id="304" r:id="rId23"/>
    <p:sldId id="305" r:id="rId24"/>
    <p:sldId id="306" r:id="rId25"/>
    <p:sldId id="308" r:id="rId26"/>
    <p:sldId id="309" r:id="rId27"/>
    <p:sldId id="310" r:id="rId28"/>
    <p:sldId id="311" r:id="rId29"/>
    <p:sldId id="267" r:id="rId30"/>
    <p:sldId id="312" r:id="rId31"/>
    <p:sldId id="314" r:id="rId32"/>
    <p:sldId id="315" r:id="rId33"/>
    <p:sldId id="316" r:id="rId34"/>
    <p:sldId id="317" r:id="rId35"/>
    <p:sldId id="319" r:id="rId36"/>
    <p:sldId id="320" r:id="rId37"/>
    <p:sldId id="266" r:id="rId38"/>
    <p:sldId id="32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879" autoAdjust="0"/>
  </p:normalViewPr>
  <p:slideViewPr>
    <p:cSldViewPr snapToGrid="0">
      <p:cViewPr varScale="1">
        <p:scale>
          <a:sx n="83" d="100"/>
          <a:sy n="83" d="100"/>
        </p:scale>
        <p:origin x="45" y="378"/>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8/29/2025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3A35-1FA6-84F9-C9C9-8EFD760A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DB01-A300-500A-E9FF-5021D5B2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0371-6E13-9BA6-3274-E7DFC0AA83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D689E-823E-FB48-22C9-BEE63C553E8C}"/>
              </a:ext>
            </a:extLst>
          </p:cNvPr>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221729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3</a:t>
            </a:fld>
            <a:endParaRPr lang="en-US"/>
          </a:p>
        </p:txBody>
      </p:sp>
    </p:spTree>
    <p:extLst>
      <p:ext uri="{BB962C8B-B14F-4D97-AF65-F5344CB8AC3E}">
        <p14:creationId xmlns:p14="http://schemas.microsoft.com/office/powerpoint/2010/main" val="229501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34</a:t>
            </a:fld>
            <a:endParaRPr lang="en-US"/>
          </a:p>
        </p:txBody>
      </p:sp>
    </p:spTree>
    <p:extLst>
      <p:ext uri="{BB962C8B-B14F-4D97-AF65-F5344CB8AC3E}">
        <p14:creationId xmlns:p14="http://schemas.microsoft.com/office/powerpoint/2010/main" val="298638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4A97F-372B-8B40-778A-8F87B7227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D05B1-3EDE-8F5F-869C-C81B879DA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955EA-2487-7FDD-8569-8405AC613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F3D0D2-C3F7-B154-63CB-0AEDF355A9F0}"/>
              </a:ext>
            </a:extLst>
          </p:cNvPr>
          <p:cNvSpPr>
            <a:spLocks noGrp="1"/>
          </p:cNvSpPr>
          <p:nvPr>
            <p:ph type="sldNum" sz="quarter" idx="5"/>
          </p:nvPr>
        </p:nvSpPr>
        <p:spPr/>
        <p:txBody>
          <a:bodyPr/>
          <a:lstStyle/>
          <a:p>
            <a:fld id="{55247812-3409-784D-BAE7-ABE53735D59F}" type="slidenum">
              <a:rPr lang="en-US" smtClean="0"/>
              <a:t>35</a:t>
            </a:fld>
            <a:endParaRPr lang="en-US"/>
          </a:p>
        </p:txBody>
      </p:sp>
    </p:spTree>
    <p:extLst>
      <p:ext uri="{BB962C8B-B14F-4D97-AF65-F5344CB8AC3E}">
        <p14:creationId xmlns:p14="http://schemas.microsoft.com/office/powerpoint/2010/main" val="236996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3D847DE-29F2-8ABB-1718-34BED4F37718}"/>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8/29/2025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8/29/2025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16296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25D6-0EC7-C1D5-3B72-66F2C41A0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5186AF-CCC8-0616-EC1B-5E1525BF7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2A4FB7-2727-04E1-1F00-F18070156EFF}"/>
              </a:ext>
            </a:extLst>
          </p:cNvPr>
          <p:cNvSpPr>
            <a:spLocks noGrp="1"/>
          </p:cNvSpPr>
          <p:nvPr>
            <p:ph type="dt" sz="half" idx="10"/>
          </p:nvPr>
        </p:nvSpPr>
        <p:spPr/>
        <p:txBody>
          <a:bodyPr/>
          <a:lstStyle/>
          <a:p>
            <a:fld id="{25A8B15D-9EA8-47AB-A0CC-67D87304B502}" type="datetimeFigureOut">
              <a:rPr lang="en-US" smtClean="0"/>
              <a:t>8/29/2025</a:t>
            </a:fld>
            <a:endParaRPr lang="en-US"/>
          </a:p>
        </p:txBody>
      </p:sp>
      <p:sp>
        <p:nvSpPr>
          <p:cNvPr id="5" name="Footer Placeholder 4">
            <a:extLst>
              <a:ext uri="{FF2B5EF4-FFF2-40B4-BE49-F238E27FC236}">
                <a16:creationId xmlns:a16="http://schemas.microsoft.com/office/drawing/2014/main" id="{7FA56A8F-9723-0561-80E4-13B955196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21BC3-03E3-255F-AF04-BE74D20AD0E8}"/>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155509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8/29/2025</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17505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8/29/2025</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6888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8/29/2025</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84559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4388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117600" y="762000"/>
            <a:ext cx="5066250" cy="2900680"/>
          </a:xfrm>
        </p:spPr>
        <p:txBody>
          <a:bodyPr anchor="b">
            <a:noAutofit/>
          </a:bodyPr>
          <a:lstStyle>
            <a:lvl1pPr algn="ctr">
              <a:defRPr sz="32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82836803-D9E6-3DF1-3B90-1E7E677CC7B7}"/>
              </a:ext>
            </a:extLst>
          </p:cNvPr>
          <p:cNvSpPr>
            <a:spLocks noGrp="1"/>
          </p:cNvSpPr>
          <p:nvPr>
            <p:ph type="pic" sz="quarter" idx="10" hasCustomPrompt="1"/>
          </p:nvPr>
        </p:nvSpPr>
        <p:spPr>
          <a:xfrm flipH="1">
            <a:off x="6086167" y="-22225"/>
            <a:ext cx="6080760" cy="6902450"/>
          </a:xfrm>
          <a:prstGeom prst="parallelogram">
            <a:avLst/>
          </a:prstGeom>
          <a:ln>
            <a:noFill/>
          </a:ln>
        </p:spPr>
        <p:txBody>
          <a:bodyPr lIns="0" tIns="0">
            <a:normAutofit/>
          </a:bodyPr>
          <a:lstStyle>
            <a:lvl1pPr marL="0" indent="0" algn="l">
              <a:buNone/>
              <a:defRPr sz="2000"/>
            </a:lvl1pPr>
          </a:lstStyle>
          <a:p>
            <a:r>
              <a:rPr lang="en-US" dirty="0"/>
              <a:t>Click icon to add image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117600" y="4145280"/>
            <a:ext cx="5066250" cy="690880"/>
          </a:xfrm>
          <a:gradFill flip="none" rotWithShape="1">
            <a:gsLst>
              <a:gs pos="0">
                <a:schemeClr val="accent5"/>
              </a:gs>
              <a:gs pos="100000">
                <a:schemeClr val="accent2">
                  <a:lumMod val="97000"/>
                  <a:lumOff val="3000"/>
                </a:schemeClr>
              </a:gs>
              <a:gs pos="50000">
                <a:schemeClr val="accent1"/>
              </a:gs>
            </a:gsLst>
            <a:lin ang="10200000" scaled="0"/>
            <a:tileRect/>
          </a:gradFill>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92418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8/29/2025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11" name="Content Placeholder 10">
            <a:extLst>
              <a:ext uri="{FF2B5EF4-FFF2-40B4-BE49-F238E27FC236}">
                <a16:creationId xmlns:a16="http://schemas.microsoft.com/office/drawing/2014/main" id="{2D2DE411-9D7C-15AE-0B59-F26B2BF8C522}"/>
              </a:ext>
            </a:extLst>
          </p:cNvPr>
          <p:cNvSpPr>
            <a:spLocks noGrp="1"/>
          </p:cNvSpPr>
          <p:nvPr>
            <p:ph sz="quarter" idx="13" hasCustomPrompt="1"/>
          </p:nvPr>
        </p:nvSpPr>
        <p:spPr>
          <a:xfrm>
            <a:off x="838200" y="2024781"/>
            <a:ext cx="2878394" cy="4137189"/>
          </a:xfrm>
        </p:spPr>
        <p:txBody>
          <a:bodyPr>
            <a:normAutofit/>
          </a:bodyPr>
          <a:lstStyle>
            <a:lvl1pPr marL="342900" indent="-342900">
              <a:spcBef>
                <a:spcPts val="1000"/>
              </a:spcBef>
              <a:spcAft>
                <a:spcPts val="1000"/>
              </a:spcAft>
              <a:buClr>
                <a:schemeClr val="accent2"/>
              </a:buClr>
              <a:buFont typeface="+mj-lt"/>
              <a:buAutoNum type="arabicPeriod"/>
              <a:defRPr sz="1800">
                <a:latin typeface="+mn-lt"/>
              </a:defRPr>
            </a:lvl1pPr>
            <a:lvl2pPr marL="800100" indent="-342900">
              <a:spcBef>
                <a:spcPts val="1000"/>
              </a:spcBef>
              <a:spcAft>
                <a:spcPts val="1000"/>
              </a:spcAft>
              <a:buClr>
                <a:schemeClr val="accent2"/>
              </a:buClr>
              <a:buFont typeface="+mj-lt"/>
              <a:buAutoNum type="alphaLcPeriod"/>
              <a:defRPr sz="1800">
                <a:latin typeface="+mn-lt"/>
              </a:defRPr>
            </a:lvl2pPr>
            <a:lvl3pPr marL="1257300" indent="-342900">
              <a:spcBef>
                <a:spcPts val="1000"/>
              </a:spcBef>
              <a:spcAft>
                <a:spcPts val="1000"/>
              </a:spcAft>
              <a:buClr>
                <a:schemeClr val="accent2"/>
              </a:buClr>
              <a:buFont typeface="+mj-lt"/>
              <a:buAutoNum type="arabicParenR"/>
              <a:defRPr sz="1800">
                <a:latin typeface="+mn-lt"/>
              </a:defRPr>
            </a:lvl3pPr>
            <a:lvl4pPr marL="1714500" indent="-342900">
              <a:spcBef>
                <a:spcPts val="1000"/>
              </a:spcBef>
              <a:spcAft>
                <a:spcPts val="1000"/>
              </a:spcAft>
              <a:buClr>
                <a:schemeClr val="accent2"/>
              </a:buClr>
              <a:buFont typeface="+mj-lt"/>
              <a:buAutoNum type="alphaLcParenR"/>
              <a:defRPr sz="1800">
                <a:latin typeface="+mn-lt"/>
              </a:defRPr>
            </a:lvl4pPr>
            <a:lvl5pPr marL="2057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10">
            <a:extLst>
              <a:ext uri="{FF2B5EF4-FFF2-40B4-BE49-F238E27FC236}">
                <a16:creationId xmlns:a16="http://schemas.microsoft.com/office/drawing/2014/main" id="{60FEDE7C-502F-ECFE-4136-E99206849C2A}"/>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8/29/2025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1" y="448056"/>
            <a:ext cx="6172200" cy="1581912"/>
          </a:xfrm>
        </p:spPr>
        <p:txBody>
          <a:bodyPr anchor="b" anchorCtr="0">
            <a:noAutofit/>
          </a:bodyPr>
          <a:lstStyle>
            <a:lvl1pPr>
              <a:defRPr sz="3200"/>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5F30E2A0-23EF-51B1-8ABD-00429EEA0642}"/>
              </a:ext>
            </a:extLst>
          </p:cNvPr>
          <p:cNvSpPr>
            <a:spLocks noGrp="1"/>
          </p:cNvSpPr>
          <p:nvPr>
            <p:ph sz="quarter" idx="14" hasCustomPrompt="1"/>
          </p:nvPr>
        </p:nvSpPr>
        <p:spPr>
          <a:xfrm>
            <a:off x="838200" y="2257063"/>
            <a:ext cx="4894006" cy="3904906"/>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AF15552F-C66B-341F-2D37-0389710BA5E2}"/>
              </a:ext>
            </a:extLst>
          </p:cNvPr>
          <p:cNvSpPr>
            <a:spLocks noGrp="1"/>
          </p:cNvSpPr>
          <p:nvPr>
            <p:ph type="pic" sz="quarter" idx="10"/>
          </p:nvPr>
        </p:nvSpPr>
        <p:spPr>
          <a:xfrm>
            <a:off x="7500938" y="-22225"/>
            <a:ext cx="4714875" cy="6880225"/>
          </a:xfrm>
        </p:spPr>
        <p:txBody>
          <a:bodyPr>
            <a:normAutofit/>
          </a:bodyPr>
          <a:lstStyle>
            <a:lvl1pPr marL="0" indent="0" algn="ctr">
              <a:buNone/>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id="{0D8DCC6D-8B88-7BE0-7240-F743AE09EC48}"/>
              </a:ext>
              <a:ext uri="{C183D7F6-B498-43B3-948B-1728B52AA6E4}">
                <adec:decorative xmlns:adec="http://schemas.microsoft.com/office/drawing/2017/decorative" val="1"/>
              </a:ext>
            </a:extLst>
          </p:cNvPr>
          <p:cNvSpPr/>
          <p:nvPr userDrawn="1"/>
        </p:nvSpPr>
        <p:spPr>
          <a:xfrm>
            <a:off x="993814"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4" name="Content Placeholder 10">
            <a:extLst>
              <a:ext uri="{FF2B5EF4-FFF2-40B4-BE49-F238E27FC236}">
                <a16:creationId xmlns:a16="http://schemas.microsoft.com/office/drawing/2014/main" id="{9C3ED3BF-FF6B-07FA-72C4-F6102A8558AF}"/>
              </a:ext>
            </a:extLst>
          </p:cNvPr>
          <p:cNvSpPr>
            <a:spLocks noGrp="1"/>
          </p:cNvSpPr>
          <p:nvPr>
            <p:ph sz="quarter" idx="15" hasCustomPrompt="1"/>
          </p:nvPr>
        </p:nvSpPr>
        <p:spPr>
          <a:xfrm>
            <a:off x="896074" y="2106591"/>
            <a:ext cx="2067045" cy="3633787"/>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600">
                <a:latin typeface="+mn-lt"/>
              </a:defRPr>
            </a:lvl2pPr>
            <a:lvl3pPr marL="457200" indent="-228600">
              <a:spcBef>
                <a:spcPts val="1000"/>
              </a:spcBef>
              <a:spcAft>
                <a:spcPts val="1000"/>
              </a:spcAft>
              <a:buClr>
                <a:schemeClr val="accent2"/>
              </a:buClr>
              <a:buFont typeface="Wingdings" panose="05000000000000000000" pitchFamily="2" charset="2"/>
              <a:buChar char="§"/>
              <a:defRPr sz="1400">
                <a:latin typeface="+mn-lt"/>
              </a:defRPr>
            </a:lvl3pPr>
            <a:lvl4pPr marL="685800" indent="-228600">
              <a:spcBef>
                <a:spcPts val="1000"/>
              </a:spcBef>
              <a:spcAft>
                <a:spcPts val="1000"/>
              </a:spcAft>
              <a:buClr>
                <a:schemeClr val="accent2"/>
              </a:buClr>
              <a:buFont typeface="Wingdings" panose="05000000000000000000" pitchFamily="2" charset="2"/>
              <a:buChar char="§"/>
              <a:defRPr sz="1400">
                <a:latin typeface="+mn-lt"/>
              </a:defRPr>
            </a:lvl4pPr>
            <a:lvl5pPr marL="914400" indent="-228600">
              <a:spcBef>
                <a:spcPts val="1000"/>
              </a:spcBef>
              <a:spcAft>
                <a:spcPts val="1000"/>
              </a:spcAft>
              <a:buClr>
                <a:schemeClr val="accent2"/>
              </a:buClr>
              <a:buFont typeface="Wingdings" panose="05000000000000000000" pitchFamily="2" charset="2"/>
              <a:buChar cha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3483980" y="2106591"/>
            <a:ext cx="7869820" cy="4016713"/>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8/29/2025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8/29/2025</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 id="2147483667" r:id="rId13"/>
    <p:sldLayoutId id="2147483668" r:id="rId14"/>
    <p:sldLayoutId id="2147483669" r:id="rId15"/>
    <p:sldLayoutId id="2147483670" r:id="rId16"/>
  </p:sldLayoutIdLst>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01.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a:xfrm>
            <a:off x="0" y="0"/>
            <a:ext cx="12192000" cy="6858000"/>
          </a:xfrm>
        </p:spPr>
      </p:pic>
      <p:sp>
        <p:nvSpPr>
          <p:cNvPr id="6" name="Title 5">
            <a:extLst>
              <a:ext uri="{FF2B5EF4-FFF2-40B4-BE49-F238E27FC236}">
                <a16:creationId xmlns:a16="http://schemas.microsoft.com/office/drawing/2014/main" id="{F20A922B-22EC-7FD8-FA8C-2FFAC558BD66}"/>
              </a:ext>
            </a:extLst>
          </p:cNvPr>
          <p:cNvSpPr>
            <a:spLocks noGrp="1"/>
          </p:cNvSpPr>
          <p:nvPr>
            <p:ph type="ctrTitle"/>
          </p:nvPr>
        </p:nvSpPr>
        <p:spPr>
          <a:xfrm>
            <a:off x="1524000" y="2286000"/>
            <a:ext cx="9144000" cy="2286000"/>
          </a:xfrm>
        </p:spPr>
        <p:txBody>
          <a:bodyPr/>
          <a:lstStyle/>
          <a:p>
            <a:r>
              <a:rPr lang="en-US" dirty="0"/>
              <a:t>Physics Final Project</a:t>
            </a:r>
          </a:p>
        </p:txBody>
      </p:sp>
      <p:sp>
        <p:nvSpPr>
          <p:cNvPr id="2" name="TextBox 1">
            <a:extLst>
              <a:ext uri="{FF2B5EF4-FFF2-40B4-BE49-F238E27FC236}">
                <a16:creationId xmlns:a16="http://schemas.microsoft.com/office/drawing/2014/main" id="{EC40E99A-AEF3-1D56-3B19-E9BADB6E0988}"/>
              </a:ext>
            </a:extLst>
          </p:cNvPr>
          <p:cNvSpPr txBox="1"/>
          <p:nvPr/>
        </p:nvSpPr>
        <p:spPr>
          <a:xfrm>
            <a:off x="4021584" y="4740676"/>
            <a:ext cx="4243527" cy="1477328"/>
          </a:xfrm>
          <a:prstGeom prst="rect">
            <a:avLst/>
          </a:prstGeom>
          <a:noFill/>
        </p:spPr>
        <p:txBody>
          <a:bodyPr wrap="square" rtlCol="0">
            <a:spAutoFit/>
          </a:bodyPr>
          <a:lstStyle/>
          <a:p>
            <a:r>
              <a:rPr lang="en-US" dirty="0">
                <a:solidFill>
                  <a:schemeClr val="bg1"/>
                </a:solidFill>
              </a:rPr>
              <a:t>Author: Taylor Muse</a:t>
            </a:r>
          </a:p>
          <a:p>
            <a:r>
              <a:rPr lang="en-US" dirty="0">
                <a:solidFill>
                  <a:schemeClr val="bg1"/>
                </a:solidFill>
              </a:rPr>
              <a:t>Devry University</a:t>
            </a:r>
          </a:p>
          <a:p>
            <a:r>
              <a:rPr lang="en-US" dirty="0">
                <a:solidFill>
                  <a:schemeClr val="bg1"/>
                </a:solidFill>
              </a:rPr>
              <a:t>TECH 204 Everyday Physics</a:t>
            </a:r>
          </a:p>
          <a:p>
            <a:r>
              <a:rPr lang="en-US" dirty="0">
                <a:solidFill>
                  <a:schemeClr val="bg1"/>
                </a:solidFill>
              </a:rPr>
              <a:t>Professor Karagiannes</a:t>
            </a:r>
          </a:p>
          <a:p>
            <a:endParaRPr lang="en-US" dirty="0">
              <a:solidFill>
                <a:schemeClr val="bg1"/>
              </a:solidFill>
            </a:endParaRPr>
          </a:p>
        </p:txBody>
      </p:sp>
    </p:spTree>
    <p:extLst>
      <p:ext uri="{BB962C8B-B14F-4D97-AF65-F5344CB8AC3E}">
        <p14:creationId xmlns:p14="http://schemas.microsoft.com/office/powerpoint/2010/main" val="63926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4078721" cy="1600200"/>
          </a:xfrm>
        </p:spPr>
        <p:txBody>
          <a:bodyPr>
            <a:normAutofit/>
          </a:bodyPr>
          <a:lstStyle/>
          <a:p>
            <a:r>
              <a:rPr lang="en-US" sz="4400" dirty="0"/>
              <a:t>Required Software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dirty="0"/>
              <a:t>Screenshot of Microsoft Excel installed and running on your computer</a:t>
            </a:r>
          </a:p>
          <a:p>
            <a:pPr lvl="0"/>
            <a:endParaRPr lang="en-US" dirty="0"/>
          </a:p>
        </p:txBody>
      </p:sp>
      <p:pic>
        <p:nvPicPr>
          <p:cNvPr id="4" name="Picture 3">
            <a:extLst>
              <a:ext uri="{FF2B5EF4-FFF2-40B4-BE49-F238E27FC236}">
                <a16:creationId xmlns:a16="http://schemas.microsoft.com/office/drawing/2014/main" id="{42B5EC1C-DE28-7F41-B3B9-A14A6BDF7298}"/>
              </a:ext>
            </a:extLst>
          </p:cNvPr>
          <p:cNvPicPr>
            <a:picLocks noChangeAspect="1"/>
          </p:cNvPicPr>
          <p:nvPr/>
        </p:nvPicPr>
        <p:blipFill>
          <a:blip r:embed="rId2"/>
          <a:stretch>
            <a:fillRect/>
          </a:stretch>
        </p:blipFill>
        <p:spPr>
          <a:xfrm>
            <a:off x="3585029" y="2367923"/>
            <a:ext cx="8229600" cy="4288665"/>
          </a:xfrm>
          <a:prstGeom prst="rect">
            <a:avLst/>
          </a:prstGeom>
        </p:spPr>
      </p:pic>
    </p:spTree>
    <p:extLst>
      <p:ext uri="{BB962C8B-B14F-4D97-AF65-F5344CB8AC3E}">
        <p14:creationId xmlns:p14="http://schemas.microsoft.com/office/powerpoint/2010/main" val="68719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Precision of the Ultrasonic Sensor</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8640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nvGraphicFramePr>
        <p:xfrm>
          <a:off x="980677" y="1764567"/>
          <a:ext cx="9364227" cy="4555691"/>
        </p:xfrm>
        <a:graphic>
          <a:graphicData uri="http://schemas.openxmlformats.org/drawingml/2006/table">
            <a:tbl>
              <a:tblPr firstRow="1" firstCol="1" bandRow="1">
                <a:tableStyleId>{5C22544A-7EE6-4342-B048-85BDC9FD1C3A}</a:tableStyleId>
              </a:tblPr>
              <a:tblGrid>
                <a:gridCol w="544258">
                  <a:extLst>
                    <a:ext uri="{9D8B030D-6E8A-4147-A177-3AD203B41FA5}">
                      <a16:colId xmlns:a16="http://schemas.microsoft.com/office/drawing/2014/main" val="2680175028"/>
                    </a:ext>
                  </a:extLst>
                </a:gridCol>
                <a:gridCol w="1773567">
                  <a:extLst>
                    <a:ext uri="{9D8B030D-6E8A-4147-A177-3AD203B41FA5}">
                      <a16:colId xmlns:a16="http://schemas.microsoft.com/office/drawing/2014/main" val="1768498984"/>
                    </a:ext>
                  </a:extLst>
                </a:gridCol>
                <a:gridCol w="1773567">
                  <a:extLst>
                    <a:ext uri="{9D8B030D-6E8A-4147-A177-3AD203B41FA5}">
                      <a16:colId xmlns:a16="http://schemas.microsoft.com/office/drawing/2014/main" val="1249046169"/>
                    </a:ext>
                  </a:extLst>
                </a:gridCol>
                <a:gridCol w="1724279">
                  <a:extLst>
                    <a:ext uri="{9D8B030D-6E8A-4147-A177-3AD203B41FA5}">
                      <a16:colId xmlns:a16="http://schemas.microsoft.com/office/drawing/2014/main" val="4042757085"/>
                    </a:ext>
                  </a:extLst>
                </a:gridCol>
                <a:gridCol w="1774278">
                  <a:extLst>
                    <a:ext uri="{9D8B030D-6E8A-4147-A177-3AD203B41FA5}">
                      <a16:colId xmlns:a16="http://schemas.microsoft.com/office/drawing/2014/main" val="3508748709"/>
                    </a:ext>
                  </a:extLst>
                </a:gridCol>
                <a:gridCol w="1774278">
                  <a:extLst>
                    <a:ext uri="{9D8B030D-6E8A-4147-A177-3AD203B41FA5}">
                      <a16:colId xmlns:a16="http://schemas.microsoft.com/office/drawing/2014/main" val="650233730"/>
                    </a:ext>
                  </a:extLst>
                </a:gridCol>
              </a:tblGrid>
              <a:tr h="1098331">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91472">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8</a:t>
                      </a: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 492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.000492</a:t>
                      </a:r>
                    </a:p>
                  </a:txBody>
                  <a:tcPr marL="68580" marR="68580" marT="0" marB="0" anchor="ctr"/>
                </a:tc>
                <a:tc>
                  <a:txBody>
                    <a:bodyPr/>
                    <a:lstStyle/>
                    <a:p>
                      <a:pPr marL="0" marR="0" algn="ctr">
                        <a:spcBef>
                          <a:spcPts val="0"/>
                        </a:spcBef>
                        <a:spcAft>
                          <a:spcPts val="0"/>
                        </a:spcAft>
                      </a:pPr>
                      <a:r>
                        <a:rPr lang="en-US" sz="1600" kern="100" dirty="0">
                          <a:effectLst/>
                          <a:latin typeface="+mn-lt"/>
                        </a:rPr>
                        <a:t>325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91472">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10 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a:t>
                      </a:r>
                    </a:p>
                  </a:txBody>
                  <a:tcPr marL="68580" marR="68580" marT="0" marB="0" anchor="ctr"/>
                </a:tc>
                <a:tc>
                  <a:txBody>
                    <a:bodyPr/>
                    <a:lstStyle/>
                    <a:p>
                      <a:pPr marL="0" marR="0" algn="ctr">
                        <a:spcBef>
                          <a:spcPts val="0"/>
                        </a:spcBef>
                        <a:spcAft>
                          <a:spcPts val="0"/>
                        </a:spcAft>
                      </a:pPr>
                      <a:r>
                        <a:rPr lang="en-US" sz="1600" kern="100" dirty="0">
                          <a:effectLst/>
                          <a:latin typeface="+mn-lt"/>
                        </a:rPr>
                        <a:t>586 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.000586</a:t>
                      </a:r>
                    </a:p>
                  </a:txBody>
                  <a:tcPr marL="68580" marR="68580" marT="0" marB="0" anchor="ctr"/>
                </a:tc>
                <a:tc>
                  <a:txBody>
                    <a:bodyPr/>
                    <a:lstStyle/>
                    <a:p>
                      <a:pPr marL="0" marR="0" algn="ctr">
                        <a:spcBef>
                          <a:spcPts val="0"/>
                        </a:spcBef>
                        <a:spcAft>
                          <a:spcPts val="0"/>
                        </a:spcAft>
                      </a:pPr>
                      <a:r>
                        <a:rPr lang="en-US" sz="1600" kern="100" dirty="0">
                          <a:effectLst/>
                          <a:latin typeface="+mn-lt"/>
                        </a:rPr>
                        <a:t>341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91472">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15 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0.3</a:t>
                      </a:r>
                    </a:p>
                  </a:txBody>
                  <a:tcPr marL="68580" marR="68580" marT="0" marB="0" anchor="ctr"/>
                </a:tc>
                <a:tc>
                  <a:txBody>
                    <a:bodyPr/>
                    <a:lstStyle/>
                    <a:p>
                      <a:pPr marL="0" marR="0" algn="ctr">
                        <a:spcBef>
                          <a:spcPts val="0"/>
                        </a:spcBef>
                        <a:spcAft>
                          <a:spcPts val="0"/>
                        </a:spcAft>
                      </a:pPr>
                      <a:r>
                        <a:rPr lang="en-US" sz="1600" kern="100" dirty="0">
                          <a:effectLst/>
                          <a:latin typeface="+mn-lt"/>
                        </a:rPr>
                        <a:t> 925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.000925</a:t>
                      </a:r>
                    </a:p>
                  </a:txBody>
                  <a:tcPr marL="68580" marR="68580" marT="0" marB="0" anchor="ctr"/>
                </a:tc>
                <a:tc>
                  <a:txBody>
                    <a:bodyPr/>
                    <a:lstStyle/>
                    <a:p>
                      <a:pPr marL="0" marR="0" algn="ctr">
                        <a:spcBef>
                          <a:spcPts val="0"/>
                        </a:spcBef>
                        <a:spcAft>
                          <a:spcPts val="0"/>
                        </a:spcAft>
                      </a:pPr>
                      <a:r>
                        <a:rPr lang="en-US" sz="1600" kern="100" dirty="0">
                          <a:effectLst/>
                          <a:latin typeface="+mn-lt"/>
                        </a:rPr>
                        <a:t>324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91472">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20 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0.4</a:t>
                      </a:r>
                    </a:p>
                  </a:txBody>
                  <a:tcPr marL="68580" marR="68580" marT="0" marB="0" anchor="ctr"/>
                </a:tc>
                <a:tc>
                  <a:txBody>
                    <a:bodyPr/>
                    <a:lstStyle/>
                    <a:p>
                      <a:pPr marL="0" marR="0" algn="ctr">
                        <a:spcBef>
                          <a:spcPts val="0"/>
                        </a:spcBef>
                        <a:spcAft>
                          <a:spcPts val="0"/>
                        </a:spcAft>
                      </a:pPr>
                      <a:r>
                        <a:rPr lang="en-US" sz="1600" kern="100" dirty="0">
                          <a:effectLst/>
                          <a:latin typeface="+mn-lt"/>
                        </a:rPr>
                        <a:t> 1187</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.001187</a:t>
                      </a:r>
                    </a:p>
                  </a:txBody>
                  <a:tcPr marL="68580" marR="68580" marT="0" marB="0" anchor="ctr"/>
                </a:tc>
                <a:tc>
                  <a:txBody>
                    <a:bodyPr/>
                    <a:lstStyle/>
                    <a:p>
                      <a:pPr marL="0" marR="0" algn="ctr">
                        <a:spcBef>
                          <a:spcPts val="0"/>
                        </a:spcBef>
                        <a:spcAft>
                          <a:spcPts val="0"/>
                        </a:spcAft>
                      </a:pPr>
                      <a:r>
                        <a:rPr lang="en-US" sz="1600" kern="100" dirty="0">
                          <a:effectLst/>
                          <a:latin typeface="+mn-lt"/>
                        </a:rPr>
                        <a:t>337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91472">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30 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0.6</a:t>
                      </a:r>
                    </a:p>
                  </a:txBody>
                  <a:tcPr marL="68580" marR="68580" marT="0" marB="0" anchor="ctr"/>
                </a:tc>
                <a:tc>
                  <a:txBody>
                    <a:bodyPr/>
                    <a:lstStyle/>
                    <a:p>
                      <a:pPr marL="0" marR="0" algn="ctr">
                        <a:spcBef>
                          <a:spcPts val="0"/>
                        </a:spcBef>
                        <a:spcAft>
                          <a:spcPts val="0"/>
                        </a:spcAft>
                      </a:pPr>
                      <a:r>
                        <a:rPr lang="en-US" sz="1600" kern="100" dirty="0">
                          <a:effectLst/>
                          <a:latin typeface="+mn-lt"/>
                        </a:rPr>
                        <a:t> 1724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.001724</a:t>
                      </a:r>
                    </a:p>
                  </a:txBody>
                  <a:tcPr marL="68580" marR="68580" marT="0" marB="0" anchor="ctr"/>
                </a:tc>
                <a:tc>
                  <a:txBody>
                    <a:bodyPr/>
                    <a:lstStyle/>
                    <a:p>
                      <a:pPr marL="0" marR="0" algn="ctr">
                        <a:spcBef>
                          <a:spcPts val="0"/>
                        </a:spcBef>
                        <a:spcAft>
                          <a:spcPts val="0"/>
                        </a:spcAft>
                      </a:pPr>
                      <a:r>
                        <a:rPr lang="en-US" sz="1600" kern="100" dirty="0">
                          <a:effectLst/>
                          <a:latin typeface="+mn-lt"/>
                        </a:rPr>
                        <a:t> 348 m/s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401502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4769D9-FDB0-4A7D-ADED-70FACB811CF0}"/>
              </a:ext>
            </a:extLst>
          </p:cNvPr>
          <p:cNvPicPr>
            <a:picLocks noChangeAspect="1"/>
          </p:cNvPicPr>
          <p:nvPr/>
        </p:nvPicPr>
        <p:blipFill>
          <a:blip r:embed="rId2"/>
          <a:stretch>
            <a:fillRect/>
          </a:stretch>
        </p:blipFill>
        <p:spPr>
          <a:xfrm>
            <a:off x="1517345" y="5274009"/>
            <a:ext cx="3409403" cy="548640"/>
          </a:xfrm>
          <a:prstGeom prst="rect">
            <a:avLst/>
          </a:prstGeom>
        </p:spPr>
      </p:pic>
      <p:pic>
        <p:nvPicPr>
          <p:cNvPr id="10" name="Picture 9">
            <a:extLst>
              <a:ext uri="{FF2B5EF4-FFF2-40B4-BE49-F238E27FC236}">
                <a16:creationId xmlns:a16="http://schemas.microsoft.com/office/drawing/2014/main" id="{C1B3EF1A-9D73-4ECF-8D33-EFD5F820034A}"/>
              </a:ext>
            </a:extLst>
          </p:cNvPr>
          <p:cNvPicPr>
            <a:picLocks noChangeAspect="1"/>
          </p:cNvPicPr>
          <p:nvPr/>
        </p:nvPicPr>
        <p:blipFill>
          <a:blip r:embed="rId2"/>
          <a:stretch>
            <a:fillRect/>
          </a:stretch>
        </p:blipFill>
        <p:spPr>
          <a:xfrm>
            <a:off x="1517345" y="3146883"/>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t>
            </a:r>
            <a:r>
              <a:rPr lang="en-US" dirty="0"/>
              <a:t>Analysis</a:t>
            </a:r>
            <a:endParaRPr lang="en-US"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velocity from table </a:t>
                </a:r>
              </a:p>
              <a:p>
                <a:endParaRPr lang="en-US" dirty="0"/>
              </a:p>
              <a:p>
                <a:endParaRPr lang="en-US" dirty="0"/>
              </a:p>
              <a:p>
                <a:endParaRPr lang="en-US" dirty="0"/>
              </a:p>
              <a:p>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4754" cy="5955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815742" cy="7173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815742" cy="717376"/>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99C8000-0337-42DB-B74E-F41FE05FC467}"/>
              </a:ext>
            </a:extLst>
          </p:cNvPr>
          <p:cNvSpPr txBox="1"/>
          <p:nvPr/>
        </p:nvSpPr>
        <p:spPr>
          <a:xfrm>
            <a:off x="3717914" y="5203942"/>
            <a:ext cx="1126390" cy="365760"/>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C55874EC-A3B0-439C-ADEB-52723C07BA30}"/>
              </a:ext>
            </a:extLst>
          </p:cNvPr>
          <p:cNvSpPr txBox="1"/>
          <p:nvPr/>
        </p:nvSpPr>
        <p:spPr>
          <a:xfrm>
            <a:off x="3717914" y="3076816"/>
            <a:ext cx="1126390" cy="365760"/>
          </a:xfrm>
          <a:prstGeom prst="rect">
            <a:avLst/>
          </a:prstGeom>
          <a:noFill/>
        </p:spPr>
        <p:txBody>
          <a:bodyPr wrap="square" rtlCol="0">
            <a:spAutoFit/>
          </a:bodyPr>
          <a:lstStyle/>
          <a:p>
            <a:pPr algn="ctr"/>
            <a:r>
              <a:rPr lang="en-US" dirty="0"/>
              <a:t>m/s</a:t>
            </a:r>
          </a:p>
        </p:txBody>
      </p:sp>
      <p:sp>
        <p:nvSpPr>
          <p:cNvPr id="13" name="TextBox 12">
            <a:extLst>
              <a:ext uri="{FF2B5EF4-FFF2-40B4-BE49-F238E27FC236}">
                <a16:creationId xmlns:a16="http://schemas.microsoft.com/office/drawing/2014/main" id="{E5D0E75C-5A4F-413E-8467-45093B841178}"/>
              </a:ext>
            </a:extLst>
          </p:cNvPr>
          <p:cNvSpPr txBox="1"/>
          <p:nvPr/>
        </p:nvSpPr>
        <p:spPr>
          <a:xfrm>
            <a:off x="2401170" y="5203942"/>
            <a:ext cx="1126390" cy="365760"/>
          </a:xfrm>
          <a:prstGeom prst="rect">
            <a:avLst/>
          </a:prstGeom>
          <a:noFill/>
        </p:spPr>
        <p:txBody>
          <a:bodyPr wrap="square" rtlCol="0">
            <a:spAutoFit/>
          </a:bodyPr>
          <a:lstStyle/>
          <a:p>
            <a:pPr algn="ctr"/>
            <a:r>
              <a:rPr lang="en-US" dirty="0"/>
              <a:t>2.33</a:t>
            </a:r>
          </a:p>
        </p:txBody>
      </p:sp>
      <p:sp>
        <p:nvSpPr>
          <p:cNvPr id="14" name="TextBox 13">
            <a:extLst>
              <a:ext uri="{FF2B5EF4-FFF2-40B4-BE49-F238E27FC236}">
                <a16:creationId xmlns:a16="http://schemas.microsoft.com/office/drawing/2014/main" id="{62CAD3F9-C187-4247-875C-34C36A9BEF0D}"/>
              </a:ext>
            </a:extLst>
          </p:cNvPr>
          <p:cNvSpPr txBox="1"/>
          <p:nvPr/>
        </p:nvSpPr>
        <p:spPr>
          <a:xfrm>
            <a:off x="2401170" y="3076816"/>
            <a:ext cx="1126390" cy="365760"/>
          </a:xfrm>
          <a:prstGeom prst="rect">
            <a:avLst/>
          </a:prstGeom>
          <a:noFill/>
        </p:spPr>
        <p:txBody>
          <a:bodyPr wrap="square" rtlCol="0">
            <a:spAutoFit/>
          </a:bodyPr>
          <a:lstStyle/>
          <a:p>
            <a:pPr algn="ctr"/>
            <a:r>
              <a:rPr lang="en-US" dirty="0"/>
              <a:t>335</a:t>
            </a:r>
          </a:p>
        </p:txBody>
      </p:sp>
    </p:spTree>
    <p:extLst>
      <p:ext uri="{BB962C8B-B14F-4D97-AF65-F5344CB8AC3E}">
        <p14:creationId xmlns:p14="http://schemas.microsoft.com/office/powerpoint/2010/main" val="196788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a:bodyPr>
          <a:lstStyle/>
          <a:p>
            <a:pPr lvl="0"/>
            <a:r>
              <a:rPr lang="en-US" dirty="0"/>
              <a:t>Briefly describe and explain the results.</a:t>
            </a:r>
          </a:p>
          <a:p>
            <a:pPr lvl="1"/>
            <a:r>
              <a:rPr lang="en-US" dirty="0"/>
              <a:t>Answer: based on the baseline of speed of sound through air that is approximately 343 m/s the sensor shows a rate of error of 2.33% of the average speed of sound through air. </a:t>
            </a:r>
          </a:p>
          <a:p>
            <a:pPr marL="457200" lvl="1" indent="0">
              <a:buNone/>
            </a:pPr>
            <a:endParaRPr lang="en-US" dirty="0"/>
          </a:p>
          <a:p>
            <a:pPr lvl="0"/>
            <a:r>
              <a:rPr lang="en-US" dirty="0"/>
              <a:t>What is the dependence of temperature, humidity, and atmospheric pressure on the speed of sound? How does it affect the results?</a:t>
            </a:r>
          </a:p>
          <a:p>
            <a:pPr lvl="1"/>
            <a:r>
              <a:rPr lang="en-US" dirty="0"/>
              <a:t>Answer: Temperature and humidity have the greatest effect on sound in this experiment, temperature will increase the speed at which sound travels through air conversely as well as higher humidities. If I were to perform this test outside of my house in Florida I would infer that the velocities would be higher due to sound propagation through air being increased from the temperature and humidity. </a:t>
            </a:r>
          </a:p>
        </p:txBody>
      </p:sp>
    </p:spTree>
    <p:extLst>
      <p:ext uri="{BB962C8B-B14F-4D97-AF65-F5344CB8AC3E}">
        <p14:creationId xmlns:p14="http://schemas.microsoft.com/office/powerpoint/2010/main" val="41392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normAutofit fontScale="90000"/>
          </a:bodyPr>
          <a:lstStyle/>
          <a:p>
            <a:r>
              <a:rPr lang="en-US" dirty="0"/>
              <a:t>Gravitational Acceleration of a Free-Falling Object</a:t>
            </a:r>
          </a:p>
        </p:txBody>
      </p:sp>
      <p:sp>
        <p:nvSpPr>
          <p:cNvPr id="6" name="Subtitle 5">
            <a:extLst>
              <a:ext uri="{FF2B5EF4-FFF2-40B4-BE49-F238E27FC236}">
                <a16:creationId xmlns:a16="http://schemas.microsoft.com/office/drawing/2014/main" id="{AF9EAAF3-7695-8973-06DF-525BDAEED0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049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Table </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all values in the Excel table for a single trial showing the fall distance in centimeters and meters as a function of time</a:t>
            </a:r>
          </a:p>
        </p:txBody>
      </p:sp>
      <p:pic>
        <p:nvPicPr>
          <p:cNvPr id="5" name="Picture 4">
            <a:extLst>
              <a:ext uri="{FF2B5EF4-FFF2-40B4-BE49-F238E27FC236}">
                <a16:creationId xmlns:a16="http://schemas.microsoft.com/office/drawing/2014/main" id="{E18844C8-44B9-54F4-048B-8E0DB0719D71}"/>
              </a:ext>
            </a:extLst>
          </p:cNvPr>
          <p:cNvPicPr>
            <a:picLocks noChangeAspect="1"/>
          </p:cNvPicPr>
          <p:nvPr/>
        </p:nvPicPr>
        <p:blipFill>
          <a:blip r:embed="rId2"/>
          <a:stretch>
            <a:fillRect/>
          </a:stretch>
        </p:blipFill>
        <p:spPr>
          <a:xfrm>
            <a:off x="6222655" y="457200"/>
            <a:ext cx="3107725" cy="6215449"/>
          </a:xfrm>
          <a:prstGeom prst="rect">
            <a:avLst/>
          </a:prstGeom>
        </p:spPr>
      </p:pic>
    </p:spTree>
    <p:extLst>
      <p:ext uri="{BB962C8B-B14F-4D97-AF65-F5344CB8AC3E}">
        <p14:creationId xmlns:p14="http://schemas.microsoft.com/office/powerpoint/2010/main" val="398313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Graph</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Excel graph for a single trial showing the fall distance as a function of time. </a:t>
            </a:r>
          </a:p>
          <a:p>
            <a:r>
              <a:rPr lang="en-US" b="1" dirty="0"/>
              <a:t>Confirm that most data points fall along the curve fitting.</a:t>
            </a:r>
          </a:p>
          <a:p>
            <a:r>
              <a:rPr lang="en-US" b="1" dirty="0"/>
              <a:t>The x</a:t>
            </a:r>
            <a:r>
              <a:rPr lang="en-US" b="1" baseline="30000" dirty="0"/>
              <a:t>2 </a:t>
            </a:r>
            <a:r>
              <a:rPr lang="en-US" b="1" dirty="0"/>
              <a:t>coefficient should be between 2.5 and 7.5 such that its yields an acceleration value between 5 m/s</a:t>
            </a:r>
            <a:r>
              <a:rPr lang="en-US" b="1" baseline="30000" dirty="0"/>
              <a:t>2 </a:t>
            </a:r>
            <a:r>
              <a:rPr lang="en-US" b="1" dirty="0"/>
              <a:t>and 15 m/s</a:t>
            </a:r>
            <a:r>
              <a:rPr lang="en-US" b="1" baseline="30000" dirty="0"/>
              <a:t>2</a:t>
            </a:r>
            <a:endParaRPr lang="en-US" b="1" dirty="0"/>
          </a:p>
        </p:txBody>
      </p:sp>
      <p:pic>
        <p:nvPicPr>
          <p:cNvPr id="5" name="Picture 4">
            <a:extLst>
              <a:ext uri="{FF2B5EF4-FFF2-40B4-BE49-F238E27FC236}">
                <a16:creationId xmlns:a16="http://schemas.microsoft.com/office/drawing/2014/main" id="{6CB1919B-4D21-DC0F-D8FE-1E6B7B932FA8}"/>
              </a:ext>
            </a:extLst>
          </p:cNvPr>
          <p:cNvPicPr>
            <a:picLocks noChangeAspect="1"/>
          </p:cNvPicPr>
          <p:nvPr/>
        </p:nvPicPr>
        <p:blipFill>
          <a:blip r:embed="rId2"/>
          <a:stretch>
            <a:fillRect/>
          </a:stretch>
        </p:blipFill>
        <p:spPr>
          <a:xfrm>
            <a:off x="4924054" y="1173892"/>
            <a:ext cx="6692774" cy="4510216"/>
          </a:xfrm>
          <a:prstGeom prst="rect">
            <a:avLst/>
          </a:prstGeom>
        </p:spPr>
      </p:pic>
    </p:spTree>
    <p:extLst>
      <p:ext uri="{BB962C8B-B14F-4D97-AF65-F5344CB8AC3E}">
        <p14:creationId xmlns:p14="http://schemas.microsoft.com/office/powerpoint/2010/main" val="204914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nvGraphicFramePr>
        <p:xfrm>
          <a:off x="3278320" y="2118164"/>
          <a:ext cx="6197752" cy="4188192"/>
        </p:xfrm>
        <a:graphic>
          <a:graphicData uri="http://schemas.openxmlformats.org/drawingml/2006/table">
            <a:tbl>
              <a:tblPr firstRow="1" firstCol="1" bandRow="1">
                <a:tableStyleId>{5C22544A-7EE6-4342-B048-85BDC9FD1C3A}</a:tableStyleId>
              </a:tblPr>
              <a:tblGrid>
                <a:gridCol w="1628090">
                  <a:extLst>
                    <a:ext uri="{9D8B030D-6E8A-4147-A177-3AD203B41FA5}">
                      <a16:colId xmlns:a16="http://schemas.microsoft.com/office/drawing/2014/main" val="2680175028"/>
                    </a:ext>
                  </a:extLst>
                </a:gridCol>
                <a:gridCol w="2322293">
                  <a:extLst>
                    <a:ext uri="{9D8B030D-6E8A-4147-A177-3AD203B41FA5}">
                      <a16:colId xmlns:a16="http://schemas.microsoft.com/office/drawing/2014/main" val="1075304185"/>
                    </a:ext>
                  </a:extLst>
                </a:gridCol>
                <a:gridCol w="2247369">
                  <a:extLst>
                    <a:ext uri="{9D8B030D-6E8A-4147-A177-3AD203B41FA5}">
                      <a16:colId xmlns:a16="http://schemas.microsoft.com/office/drawing/2014/main" val="650233730"/>
                    </a:ext>
                  </a:extLst>
                </a:gridCol>
              </a:tblGrid>
              <a:tr h="100973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35692">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4.68</a:t>
                      </a:r>
                    </a:p>
                  </a:txBody>
                  <a:tcPr marL="68580" marR="68580" marT="0" marB="0" anchor="ctr"/>
                </a:tc>
                <a:tc>
                  <a:txBody>
                    <a:bodyPr/>
                    <a:lstStyle/>
                    <a:p>
                      <a:pPr marL="0" marR="0" algn="ctr">
                        <a:spcBef>
                          <a:spcPts val="0"/>
                        </a:spcBef>
                        <a:spcAft>
                          <a:spcPts val="0"/>
                        </a:spcAft>
                      </a:pPr>
                      <a:r>
                        <a:rPr lang="en-US" sz="1600" kern="100" dirty="0">
                          <a:effectLst/>
                        </a:rPr>
                        <a:t>9.36m/s^2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35692">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5.02</a:t>
                      </a:r>
                    </a:p>
                  </a:txBody>
                  <a:tcPr marL="68580" marR="68580" marT="0" marB="0" anchor="ctr"/>
                </a:tc>
                <a:tc>
                  <a:txBody>
                    <a:bodyPr/>
                    <a:lstStyle/>
                    <a:p>
                      <a:pPr marL="0" marR="0" algn="ctr">
                        <a:spcBef>
                          <a:spcPts val="0"/>
                        </a:spcBef>
                        <a:spcAft>
                          <a:spcPts val="0"/>
                        </a:spcAft>
                      </a:pPr>
                      <a:r>
                        <a:rPr lang="en-US" sz="1600" kern="100" dirty="0">
                          <a:effectLst/>
                        </a:rPr>
                        <a:t>10.04m/s^2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356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4.66</a:t>
                      </a:r>
                    </a:p>
                  </a:txBody>
                  <a:tcPr marL="68580" marR="68580" marT="0" marB="0" anchor="ctr"/>
                </a:tc>
                <a:tc>
                  <a:txBody>
                    <a:bodyPr/>
                    <a:lstStyle/>
                    <a:p>
                      <a:pPr marL="0" marR="0" algn="ctr">
                        <a:spcBef>
                          <a:spcPts val="0"/>
                        </a:spcBef>
                        <a:spcAft>
                          <a:spcPts val="0"/>
                        </a:spcAft>
                      </a:pPr>
                      <a:r>
                        <a:rPr lang="en-US" sz="1600" kern="100" dirty="0">
                          <a:effectLst/>
                        </a:rPr>
                        <a:t> 9.32m/s^2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356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4.62</a:t>
                      </a:r>
                    </a:p>
                  </a:txBody>
                  <a:tcPr marL="68580" marR="68580" marT="0" marB="0" anchor="ctr"/>
                </a:tc>
                <a:tc>
                  <a:txBody>
                    <a:bodyPr/>
                    <a:lstStyle/>
                    <a:p>
                      <a:pPr marL="0" marR="0" algn="ctr">
                        <a:spcBef>
                          <a:spcPts val="0"/>
                        </a:spcBef>
                        <a:spcAft>
                          <a:spcPts val="0"/>
                        </a:spcAft>
                      </a:pPr>
                      <a:r>
                        <a:rPr lang="en-US" sz="1600" kern="100" dirty="0">
                          <a:effectLst/>
                        </a:rPr>
                        <a:t>9.24m/s^2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356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4.73</a:t>
                      </a:r>
                    </a:p>
                  </a:txBody>
                  <a:tcPr marL="68580" marR="68580" marT="0" marB="0" anchor="ctr"/>
                </a:tc>
                <a:tc>
                  <a:txBody>
                    <a:bodyPr/>
                    <a:lstStyle/>
                    <a:p>
                      <a:pPr marL="0" marR="0" algn="ctr">
                        <a:spcBef>
                          <a:spcPts val="0"/>
                        </a:spcBef>
                        <a:spcAft>
                          <a:spcPts val="0"/>
                        </a:spcAft>
                      </a:pPr>
                      <a:r>
                        <a:rPr lang="en-US" sz="1600" kern="100" dirty="0">
                          <a:effectLst/>
                        </a:rPr>
                        <a:t>9.46m/s^2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355328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7B2742-077E-4404-9005-6137BA961955}"/>
              </a:ext>
            </a:extLst>
          </p:cNvPr>
          <p:cNvPicPr>
            <a:picLocks noChangeAspect="1"/>
          </p:cNvPicPr>
          <p:nvPr/>
        </p:nvPicPr>
        <p:blipFill>
          <a:blip r:embed="rId2"/>
          <a:stretch>
            <a:fillRect/>
          </a:stretch>
        </p:blipFill>
        <p:spPr>
          <a:xfrm>
            <a:off x="1517345" y="3114513"/>
            <a:ext cx="3409403" cy="548640"/>
          </a:xfrm>
          <a:prstGeom prst="rect">
            <a:avLst/>
          </a:prstGeom>
        </p:spPr>
      </p:pic>
      <p:pic>
        <p:nvPicPr>
          <p:cNvPr id="14" name="Picture 13">
            <a:extLst>
              <a:ext uri="{FF2B5EF4-FFF2-40B4-BE49-F238E27FC236}">
                <a16:creationId xmlns:a16="http://schemas.microsoft.com/office/drawing/2014/main" id="{08381064-97DB-4393-AC1B-6C13C2738500}"/>
              </a:ext>
            </a:extLst>
          </p:cNvPr>
          <p:cNvPicPr>
            <a:picLocks noChangeAspect="1"/>
          </p:cNvPicPr>
          <p:nvPr/>
        </p:nvPicPr>
        <p:blipFill>
          <a:blip r:embed="rId2"/>
          <a:stretch>
            <a:fillRect/>
          </a:stretch>
        </p:blipFill>
        <p:spPr>
          <a:xfrm>
            <a:off x="1517345" y="5249944"/>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acceleration from table </a:t>
                </a:r>
              </a:p>
              <a:p>
                <a:endParaRPr lang="en-US" dirty="0"/>
              </a:p>
              <a:p>
                <a:endParaRPr lang="en-US" dirty="0"/>
              </a:p>
              <a:p>
                <a:endParaRPr lang="en-US" dirty="0"/>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7318" cy="6263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7318" cy="626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282006" cy="71917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m:t>
                              </m:r>
                              <m:r>
                                <a:rPr lang="en-US" i="1">
                                  <a:latin typeface="Cambria Math" panose="02040503050406030204" pitchFamily="18" charset="0"/>
                                </a:rPr>
                                <m:t>𝑔</m:t>
                              </m:r>
                            </m:e>
                          </m:d>
                        </m:num>
                        <m:den>
                          <m:r>
                            <a:rPr lang="en-US" i="1">
                              <a:latin typeface="Cambria Math" panose="02040503050406030204" pitchFamily="18" charset="0"/>
                            </a:rPr>
                            <m:t>𝑔</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282006" cy="719171"/>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1B28AE2-0C8D-4AA2-BAF6-9A7418D65F87}"/>
              </a:ext>
            </a:extLst>
          </p:cNvPr>
          <p:cNvSpPr txBox="1"/>
          <p:nvPr/>
        </p:nvSpPr>
        <p:spPr>
          <a:xfrm>
            <a:off x="3717914" y="3047425"/>
            <a:ext cx="1126390" cy="365760"/>
          </a:xfrm>
          <a:prstGeom prst="rect">
            <a:avLst/>
          </a:prstGeom>
          <a:noFill/>
        </p:spPr>
        <p:txBody>
          <a:bodyPr wrap="square" rtlCol="0">
            <a:spAutoFit/>
          </a:bodyPr>
          <a:lstStyle/>
          <a:p>
            <a:pPr algn="ctr"/>
            <a:r>
              <a:rPr lang="en-US" dirty="0"/>
              <a:t>m/s^2</a:t>
            </a:r>
          </a:p>
        </p:txBody>
      </p:sp>
      <p:sp>
        <p:nvSpPr>
          <p:cNvPr id="22" name="TextBox 21">
            <a:extLst>
              <a:ext uri="{FF2B5EF4-FFF2-40B4-BE49-F238E27FC236}">
                <a16:creationId xmlns:a16="http://schemas.microsoft.com/office/drawing/2014/main" id="{DCA3970E-98B5-4CFB-AE7B-57375830F9FC}"/>
              </a:ext>
            </a:extLst>
          </p:cNvPr>
          <p:cNvSpPr txBox="1"/>
          <p:nvPr/>
        </p:nvSpPr>
        <p:spPr>
          <a:xfrm>
            <a:off x="2401170" y="5201181"/>
            <a:ext cx="1126390" cy="365760"/>
          </a:xfrm>
          <a:prstGeom prst="rect">
            <a:avLst/>
          </a:prstGeom>
          <a:noFill/>
        </p:spPr>
        <p:txBody>
          <a:bodyPr wrap="square" rtlCol="0">
            <a:spAutoFit/>
          </a:bodyPr>
          <a:lstStyle/>
          <a:p>
            <a:pPr algn="ctr"/>
            <a:r>
              <a:rPr lang="en-US" dirty="0"/>
              <a:t>3.27</a:t>
            </a:r>
          </a:p>
        </p:txBody>
      </p:sp>
      <p:sp>
        <p:nvSpPr>
          <p:cNvPr id="23" name="TextBox 22">
            <a:extLst>
              <a:ext uri="{FF2B5EF4-FFF2-40B4-BE49-F238E27FC236}">
                <a16:creationId xmlns:a16="http://schemas.microsoft.com/office/drawing/2014/main" id="{965CE721-EC84-4D19-AB79-004EF0FC37F9}"/>
              </a:ext>
            </a:extLst>
          </p:cNvPr>
          <p:cNvSpPr txBox="1"/>
          <p:nvPr/>
        </p:nvSpPr>
        <p:spPr>
          <a:xfrm>
            <a:off x="3717914" y="5179877"/>
            <a:ext cx="1126390" cy="365760"/>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FFF42237-74A3-4131-9EF6-DEE627D6FC52}"/>
              </a:ext>
            </a:extLst>
          </p:cNvPr>
          <p:cNvSpPr txBox="1"/>
          <p:nvPr/>
        </p:nvSpPr>
        <p:spPr>
          <a:xfrm>
            <a:off x="2401170" y="3063240"/>
            <a:ext cx="1126390" cy="365760"/>
          </a:xfrm>
          <a:prstGeom prst="rect">
            <a:avLst/>
          </a:prstGeom>
          <a:noFill/>
        </p:spPr>
        <p:txBody>
          <a:bodyPr wrap="square" rtlCol="0">
            <a:spAutoFit/>
          </a:bodyPr>
          <a:lstStyle/>
          <a:p>
            <a:pPr algn="ctr"/>
            <a:r>
              <a:rPr lang="en-US" dirty="0"/>
              <a:t>9.48</a:t>
            </a:r>
          </a:p>
        </p:txBody>
      </p:sp>
    </p:spTree>
    <p:extLst>
      <p:ext uri="{BB962C8B-B14F-4D97-AF65-F5344CB8AC3E}">
        <p14:creationId xmlns:p14="http://schemas.microsoft.com/office/powerpoint/2010/main" val="15259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C36-617B-795C-5A2B-325EA34F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D706-11EF-C258-EBD5-C4EEFEAACF16}"/>
              </a:ext>
            </a:extLst>
          </p:cNvPr>
          <p:cNvSpPr>
            <a:spLocks noGrp="1"/>
          </p:cNvSpPr>
          <p:nvPr>
            <p:ph type="title"/>
          </p:nvPr>
        </p:nvSpPr>
        <p:spPr>
          <a:xfrm>
            <a:off x="6562816" y="457200"/>
            <a:ext cx="4837176" cy="901148"/>
          </a:xfrm>
          <a:noFill/>
        </p:spPr>
        <p:txBody>
          <a:bodyPr anchor="b">
            <a:noAutofit/>
          </a:bodyPr>
          <a:lstStyle/>
          <a:p>
            <a:r>
              <a:rPr lang="en-US" dirty="0"/>
              <a:t>AGENDA</a:t>
            </a:r>
          </a:p>
        </p:txBody>
      </p:sp>
      <p:pic>
        <p:nvPicPr>
          <p:cNvPr id="15" name="Picture Placeholder 14" descr="A group of people sitting around a table">
            <a:extLst>
              <a:ext uri="{FF2B5EF4-FFF2-40B4-BE49-F238E27FC236}">
                <a16:creationId xmlns:a16="http://schemas.microsoft.com/office/drawing/2014/main" id="{E4DF753A-3575-A0D9-5135-8A94308DC0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 r="2"/>
          <a:stretch/>
        </p:blipFill>
        <p:spPr>
          <a:xfrm>
            <a:off x="-28882" y="0"/>
            <a:ext cx="6115050" cy="6858000"/>
          </a:xfrm>
        </p:spPr>
      </p:pic>
      <p:sp>
        <p:nvSpPr>
          <p:cNvPr id="3" name="Content Placeholder 2">
            <a:extLst>
              <a:ext uri="{FF2B5EF4-FFF2-40B4-BE49-F238E27FC236}">
                <a16:creationId xmlns:a16="http://schemas.microsoft.com/office/drawing/2014/main" id="{992EC4A8-49EE-CF82-CFDC-BA9308ED0D65}"/>
              </a:ext>
            </a:extLst>
          </p:cNvPr>
          <p:cNvSpPr>
            <a:spLocks noGrp="1"/>
          </p:cNvSpPr>
          <p:nvPr>
            <p:ph idx="1"/>
          </p:nvPr>
        </p:nvSpPr>
        <p:spPr>
          <a:xfrm>
            <a:off x="6562818" y="1504122"/>
            <a:ext cx="4837174" cy="4384614"/>
          </a:xfrm>
          <a:noFill/>
        </p:spPr>
        <p:txBody>
          <a:bodyPr anchor="t">
            <a:normAutofit fontScale="85000" lnSpcReduction="10000"/>
          </a:bodyPr>
          <a:lstStyle/>
          <a:p>
            <a:r>
              <a:rPr lang="en-US" dirty="0"/>
              <a:t>INTRODUCTION</a:t>
            </a:r>
          </a:p>
          <a:p>
            <a:r>
              <a:rPr lang="en-US" dirty="0"/>
              <a:t>Inventory</a:t>
            </a:r>
          </a:p>
          <a:p>
            <a:r>
              <a:rPr lang="en-US" dirty="0"/>
              <a:t>Precision of Ultrasonic sensor</a:t>
            </a:r>
          </a:p>
          <a:p>
            <a:r>
              <a:rPr lang="en-US" dirty="0"/>
              <a:t>Acceleration of a free-falling object</a:t>
            </a:r>
          </a:p>
          <a:p>
            <a:r>
              <a:rPr lang="en-US" dirty="0"/>
              <a:t>Conservation of energy</a:t>
            </a:r>
          </a:p>
          <a:p>
            <a:r>
              <a:rPr lang="en-US" dirty="0"/>
              <a:t>Linear and rotational motion</a:t>
            </a:r>
          </a:p>
          <a:p>
            <a:r>
              <a:rPr lang="en-US" dirty="0"/>
              <a:t>Observing the hall effect</a:t>
            </a:r>
          </a:p>
          <a:p>
            <a:r>
              <a:rPr lang="en-US" dirty="0"/>
              <a:t>Challenges</a:t>
            </a:r>
          </a:p>
          <a:p>
            <a:r>
              <a:rPr lang="en-US" dirty="0"/>
              <a:t>Career skills</a:t>
            </a:r>
          </a:p>
          <a:p>
            <a:endParaRPr lang="en-US" dirty="0"/>
          </a:p>
        </p:txBody>
      </p:sp>
    </p:spTree>
    <p:extLst>
      <p:ext uri="{BB962C8B-B14F-4D97-AF65-F5344CB8AC3E}">
        <p14:creationId xmlns:p14="http://schemas.microsoft.com/office/powerpoint/2010/main" val="167201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Briefly describe and explain the results.</a:t>
            </a:r>
          </a:p>
          <a:p>
            <a:pPr lvl="1"/>
            <a:r>
              <a:rPr lang="en-US" dirty="0"/>
              <a:t>Answer: We observed the variation of the fall of an object from the force of gravity and the exterior forces such as air resistance and </a:t>
            </a:r>
            <a:r>
              <a:rPr lang="en-US" dirty="0" err="1"/>
              <a:t>innacuracies</a:t>
            </a:r>
            <a:r>
              <a:rPr lang="en-US" dirty="0"/>
              <a:t> in the measuring device.</a:t>
            </a:r>
          </a:p>
          <a:p>
            <a:pPr marL="457200" lvl="1" indent="0">
              <a:buNone/>
            </a:pPr>
            <a:endParaRPr lang="en-US" dirty="0"/>
          </a:p>
          <a:p>
            <a:pPr lvl="0"/>
            <a:r>
              <a:rPr lang="en-US" dirty="0"/>
              <a:t>How much variation is there from trial to trial? What does this indicate about the uncertainty of the result?</a:t>
            </a:r>
          </a:p>
          <a:p>
            <a:pPr lvl="1"/>
            <a:r>
              <a:rPr lang="en-US" dirty="0"/>
              <a:t>Answer: All of the trials feel within .5 of each other showing the results are consistent and can lead you to develop a fair opinion from the results of the test. </a:t>
            </a:r>
          </a:p>
        </p:txBody>
      </p:sp>
    </p:spTree>
    <p:extLst>
      <p:ext uri="{BB962C8B-B14F-4D97-AF65-F5344CB8AC3E}">
        <p14:creationId xmlns:p14="http://schemas.microsoft.com/office/powerpoint/2010/main" val="102680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normAutofit fontScale="90000"/>
          </a:bodyPr>
          <a:lstStyle/>
          <a:p>
            <a:r>
              <a:rPr lang="en-US" dirty="0"/>
              <a:t>Conservation of Energy of a Free-Falling Object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0875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Table</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all values in the Excel table for a single trial showing the fall distance in centimeters and meters as a function of time with the values generated for kinetic energy K, potential energy U, and total mechanical energy E. </a:t>
            </a:r>
          </a:p>
          <a:p>
            <a:r>
              <a:rPr lang="en-US" dirty="0"/>
              <a:t> </a:t>
            </a:r>
          </a:p>
        </p:txBody>
      </p:sp>
      <p:pic>
        <p:nvPicPr>
          <p:cNvPr id="8" name="Picture 7">
            <a:extLst>
              <a:ext uri="{FF2B5EF4-FFF2-40B4-BE49-F238E27FC236}">
                <a16:creationId xmlns:a16="http://schemas.microsoft.com/office/drawing/2014/main" id="{02249A03-870A-29A4-0AE8-3FB39608EA3E}"/>
              </a:ext>
            </a:extLst>
          </p:cNvPr>
          <p:cNvPicPr>
            <a:picLocks noChangeAspect="1"/>
          </p:cNvPicPr>
          <p:nvPr/>
        </p:nvPicPr>
        <p:blipFill>
          <a:blip r:embed="rId2"/>
          <a:stretch>
            <a:fillRect/>
          </a:stretch>
        </p:blipFill>
        <p:spPr>
          <a:xfrm>
            <a:off x="5652516" y="72927"/>
            <a:ext cx="5902141" cy="6858000"/>
          </a:xfrm>
          <a:prstGeom prst="rect">
            <a:avLst/>
          </a:prstGeom>
        </p:spPr>
      </p:pic>
    </p:spTree>
    <p:extLst>
      <p:ext uri="{BB962C8B-B14F-4D97-AF65-F5344CB8AC3E}">
        <p14:creationId xmlns:p14="http://schemas.microsoft.com/office/powerpoint/2010/main" val="217254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fontScale="90000"/>
          </a:bodyPr>
          <a:lstStyle/>
          <a:p>
            <a:r>
              <a:rPr lang="en-US" sz="4400" dirty="0"/>
              <a:t>Excel Graph</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a:xfrm>
            <a:off x="5183188" y="626804"/>
            <a:ext cx="3932237" cy="3811588"/>
          </a:xfrm>
        </p:spPr>
        <p:txBody>
          <a:bodyPr/>
          <a:lstStyle/>
          <a:p>
            <a:r>
              <a:rPr lang="en-US" dirty="0"/>
              <a:t>Include Excel graph for a single trial showing the plots of the kinetic energy K, potential energy U, and total mechanical energy E as a function of time. </a:t>
            </a:r>
          </a:p>
          <a:p>
            <a:r>
              <a:rPr lang="en-US" b="1" dirty="0"/>
              <a:t>Must include your name in the title of the graph.</a:t>
            </a:r>
          </a:p>
          <a:p>
            <a:endParaRPr lang="en-US" dirty="0"/>
          </a:p>
        </p:txBody>
      </p:sp>
      <p:pic>
        <p:nvPicPr>
          <p:cNvPr id="6" name="Picture 5">
            <a:extLst>
              <a:ext uri="{FF2B5EF4-FFF2-40B4-BE49-F238E27FC236}">
                <a16:creationId xmlns:a16="http://schemas.microsoft.com/office/drawing/2014/main" id="{11576B6F-DE65-0BD4-8DFE-EC4DF1BA2A30}"/>
              </a:ext>
            </a:extLst>
          </p:cNvPr>
          <p:cNvPicPr>
            <a:picLocks noChangeAspect="1"/>
          </p:cNvPicPr>
          <p:nvPr/>
        </p:nvPicPr>
        <p:blipFill>
          <a:blip r:embed="rId2"/>
          <a:stretch>
            <a:fillRect/>
          </a:stretch>
        </p:blipFill>
        <p:spPr>
          <a:xfrm>
            <a:off x="3586859" y="2328074"/>
            <a:ext cx="8060988" cy="4220637"/>
          </a:xfrm>
          <a:prstGeom prst="rect">
            <a:avLst/>
          </a:prstGeom>
        </p:spPr>
      </p:pic>
    </p:spTree>
    <p:extLst>
      <p:ext uri="{BB962C8B-B14F-4D97-AF65-F5344CB8AC3E}">
        <p14:creationId xmlns:p14="http://schemas.microsoft.com/office/powerpoint/2010/main" val="237061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Analysis </a:t>
            </a:r>
            <a:endParaRPr lang="en-US" sz="4400" dirty="0"/>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90688"/>
            <a:ext cx="10515600" cy="5018119"/>
          </a:xfrm>
        </p:spPr>
        <p:txBody>
          <a:bodyPr/>
          <a:lstStyle/>
          <a:p>
            <a:r>
              <a:rPr lang="en-US" dirty="0"/>
              <a:t>Theoretical value of final velocity  </a:t>
            </a:r>
          </a:p>
          <a:p>
            <a:pPr marL="0" indent="0">
              <a:buNone/>
            </a:pPr>
            <a:endParaRPr lang="en-US" dirty="0"/>
          </a:p>
          <a:p>
            <a:pPr marL="0" indent="0">
              <a:buNone/>
            </a:pPr>
            <a:endParaRPr lang="en-US" sz="500" dirty="0"/>
          </a:p>
          <a:p>
            <a:endParaRPr lang="en-US" dirty="0"/>
          </a:p>
          <a:p>
            <a:r>
              <a:rPr lang="en-US" dirty="0"/>
              <a:t>Final velocity from experimental data (or largest velocity) </a:t>
            </a:r>
          </a:p>
          <a:p>
            <a:pPr marL="0" indent="0">
              <a:buNone/>
            </a:pPr>
            <a:endParaRPr lang="en-US" sz="3600" dirty="0"/>
          </a:p>
          <a:p>
            <a:r>
              <a:rPr lang="en-US" dirty="0"/>
              <a:t>Percent difference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279137" y="3930129"/>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279137" y="3930129"/>
                <a:ext cx="1624419" cy="390748"/>
              </a:xfrm>
              <a:prstGeom prst="rect">
                <a:avLst/>
              </a:prstGeom>
              <a:blipFill>
                <a:blip r:embed="rId3"/>
                <a:stretch>
                  <a:fillRect t="-7813" r="-263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864748-D737-4CCE-9C5C-463F71534E26}"/>
                  </a:ext>
                </a:extLst>
              </p:cNvPr>
              <p:cNvSpPr/>
              <p:nvPr/>
            </p:nvSpPr>
            <p:spPr>
              <a:xfrm>
                <a:off x="1336889" y="2800721"/>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xmlns="">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800721"/>
                <a:ext cx="1625958" cy="434734"/>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07390"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07390" cy="391582"/>
              </a:xfrm>
              <a:prstGeom prst="rect">
                <a:avLst/>
              </a:prstGeom>
              <a:blipFill>
                <a:blip r:embed="rId5"/>
                <a:stretch>
                  <a:fillRect b="-923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5332372-6726-4A1F-8736-7D024F710DFF}"/>
              </a:ext>
            </a:extLst>
          </p:cNvPr>
          <p:cNvPicPr>
            <a:picLocks noChangeAspect="1"/>
          </p:cNvPicPr>
          <p:nvPr/>
        </p:nvPicPr>
        <p:blipFill rotWithShape="1">
          <a:blip r:embed="rId6"/>
          <a:srcRect l="24600" b="3272"/>
          <a:stretch/>
        </p:blipFill>
        <p:spPr>
          <a:xfrm>
            <a:off x="2870343" y="4000932"/>
            <a:ext cx="2570672" cy="530689"/>
          </a:xfrm>
          <a:prstGeom prst="rect">
            <a:avLst/>
          </a:prstGeom>
        </p:spPr>
      </p:pic>
      <p:sp>
        <p:nvSpPr>
          <p:cNvPr id="10" name="TextBox 9">
            <a:extLst>
              <a:ext uri="{FF2B5EF4-FFF2-40B4-BE49-F238E27FC236}">
                <a16:creationId xmlns:a16="http://schemas.microsoft.com/office/drawing/2014/main" id="{975D1457-CD39-4DD6-9894-D67C93EC8728}"/>
              </a:ext>
            </a:extLst>
          </p:cNvPr>
          <p:cNvSpPr txBox="1"/>
          <p:nvPr/>
        </p:nvSpPr>
        <p:spPr>
          <a:xfrm>
            <a:off x="2915437" y="3952169"/>
            <a:ext cx="1126390" cy="365760"/>
          </a:xfrm>
          <a:prstGeom prst="rect">
            <a:avLst/>
          </a:prstGeom>
          <a:noFill/>
        </p:spPr>
        <p:txBody>
          <a:bodyPr wrap="square" rtlCol="0">
            <a:spAutoFit/>
          </a:bodyPr>
          <a:lstStyle/>
          <a:p>
            <a:pPr algn="ctr"/>
            <a:r>
              <a:rPr lang="en-US" dirty="0"/>
              <a:t>3.34</a:t>
            </a:r>
          </a:p>
        </p:txBody>
      </p:sp>
      <p:sp>
        <p:nvSpPr>
          <p:cNvPr id="11" name="TextBox 10">
            <a:extLst>
              <a:ext uri="{FF2B5EF4-FFF2-40B4-BE49-F238E27FC236}">
                <a16:creationId xmlns:a16="http://schemas.microsoft.com/office/drawing/2014/main" id="{D73FDE34-835F-4593-98E2-50DF8F309F4F}"/>
              </a:ext>
            </a:extLst>
          </p:cNvPr>
          <p:cNvSpPr txBox="1"/>
          <p:nvPr/>
        </p:nvSpPr>
        <p:spPr>
          <a:xfrm>
            <a:off x="4232181" y="3930865"/>
            <a:ext cx="1126390" cy="365760"/>
          </a:xfrm>
          <a:prstGeom prst="rect">
            <a:avLst/>
          </a:prstGeom>
          <a:noFill/>
        </p:spPr>
        <p:txBody>
          <a:bodyPr wrap="square" rtlCol="0">
            <a:spAutoFit/>
          </a:bodyPr>
          <a:lstStyle/>
          <a:p>
            <a:pPr algn="ctr"/>
            <a:r>
              <a:rPr lang="en-US" dirty="0"/>
              <a:t>m/s</a:t>
            </a:r>
          </a:p>
        </p:txBody>
      </p:sp>
      <p:pic>
        <p:nvPicPr>
          <p:cNvPr id="12" name="Picture 11">
            <a:extLst>
              <a:ext uri="{FF2B5EF4-FFF2-40B4-BE49-F238E27FC236}">
                <a16:creationId xmlns:a16="http://schemas.microsoft.com/office/drawing/2014/main" id="{72F1CBBF-EE6F-4A4C-802F-3E94601BF8C3}"/>
              </a:ext>
            </a:extLst>
          </p:cNvPr>
          <p:cNvPicPr>
            <a:picLocks noChangeAspect="1"/>
          </p:cNvPicPr>
          <p:nvPr/>
        </p:nvPicPr>
        <p:blipFill>
          <a:blip r:embed="rId6"/>
          <a:stretch>
            <a:fillRect/>
          </a:stretch>
        </p:blipFill>
        <p:spPr>
          <a:xfrm>
            <a:off x="1258145" y="5841305"/>
            <a:ext cx="3409403" cy="548640"/>
          </a:xfrm>
          <a:prstGeom prst="rect">
            <a:avLst/>
          </a:prstGeom>
        </p:spPr>
      </p:pic>
      <p:sp>
        <p:nvSpPr>
          <p:cNvPr id="13" name="TextBox 12">
            <a:extLst>
              <a:ext uri="{FF2B5EF4-FFF2-40B4-BE49-F238E27FC236}">
                <a16:creationId xmlns:a16="http://schemas.microsoft.com/office/drawing/2014/main" id="{DCD59525-25F1-42F4-8BC0-16546FFDC645}"/>
              </a:ext>
            </a:extLst>
          </p:cNvPr>
          <p:cNvSpPr txBox="1"/>
          <p:nvPr/>
        </p:nvSpPr>
        <p:spPr>
          <a:xfrm>
            <a:off x="2141970" y="5792542"/>
            <a:ext cx="1126390" cy="365760"/>
          </a:xfrm>
          <a:prstGeom prst="rect">
            <a:avLst/>
          </a:prstGeom>
          <a:noFill/>
        </p:spPr>
        <p:txBody>
          <a:bodyPr wrap="square" rtlCol="0">
            <a:spAutoFit/>
          </a:bodyPr>
          <a:lstStyle/>
          <a:p>
            <a:pPr algn="ctr"/>
            <a:r>
              <a:rPr lang="en-US" dirty="0"/>
              <a:t>2.05</a:t>
            </a:r>
          </a:p>
        </p:txBody>
      </p:sp>
      <p:sp>
        <p:nvSpPr>
          <p:cNvPr id="14" name="TextBox 13">
            <a:extLst>
              <a:ext uri="{FF2B5EF4-FFF2-40B4-BE49-F238E27FC236}">
                <a16:creationId xmlns:a16="http://schemas.microsoft.com/office/drawing/2014/main" id="{A8261DA1-B755-4643-BC8D-9CDDB4C1ECDB}"/>
              </a:ext>
            </a:extLst>
          </p:cNvPr>
          <p:cNvSpPr txBox="1"/>
          <p:nvPr/>
        </p:nvSpPr>
        <p:spPr>
          <a:xfrm>
            <a:off x="3458714" y="5771238"/>
            <a:ext cx="1126390" cy="365760"/>
          </a:xfrm>
          <a:prstGeom prst="rect">
            <a:avLst/>
          </a:prstGeom>
          <a:noFill/>
        </p:spPr>
        <p:txBody>
          <a:bodyPr wrap="square" rtlCol="0">
            <a:spAutoFit/>
          </a:bodyPr>
          <a:lstStyle/>
          <a:p>
            <a:pPr algn="ctr"/>
            <a:r>
              <a:rPr lang="en-US" dirty="0"/>
              <a:t>%</a:t>
            </a:r>
          </a:p>
        </p:txBody>
      </p:sp>
      <p:pic>
        <p:nvPicPr>
          <p:cNvPr id="15" name="Picture 14">
            <a:extLst>
              <a:ext uri="{FF2B5EF4-FFF2-40B4-BE49-F238E27FC236}">
                <a16:creationId xmlns:a16="http://schemas.microsoft.com/office/drawing/2014/main" id="{96F74DDA-ECE3-4E75-B1A7-B2A4A80F4DF5}"/>
              </a:ext>
            </a:extLst>
          </p:cNvPr>
          <p:cNvPicPr>
            <a:picLocks noChangeAspect="1"/>
          </p:cNvPicPr>
          <p:nvPr/>
        </p:nvPicPr>
        <p:blipFill rotWithShape="1">
          <a:blip r:embed="rId6"/>
          <a:srcRect l="24600" b="3272"/>
          <a:stretch/>
        </p:blipFill>
        <p:spPr>
          <a:xfrm>
            <a:off x="3569551" y="2270032"/>
            <a:ext cx="2570672" cy="530689"/>
          </a:xfrm>
          <a:prstGeom prst="rect">
            <a:avLst/>
          </a:prstGeom>
        </p:spPr>
      </p:pic>
      <p:sp>
        <p:nvSpPr>
          <p:cNvPr id="17" name="TextBox 16">
            <a:extLst>
              <a:ext uri="{FF2B5EF4-FFF2-40B4-BE49-F238E27FC236}">
                <a16:creationId xmlns:a16="http://schemas.microsoft.com/office/drawing/2014/main" id="{00489C67-AE1F-4875-BBB7-F7FC4C92071A}"/>
              </a:ext>
            </a:extLst>
          </p:cNvPr>
          <p:cNvSpPr txBox="1"/>
          <p:nvPr/>
        </p:nvSpPr>
        <p:spPr>
          <a:xfrm>
            <a:off x="4931389" y="2199965"/>
            <a:ext cx="1126390" cy="365760"/>
          </a:xfrm>
          <a:prstGeom prst="rect">
            <a:avLst/>
          </a:prstGeom>
          <a:noFill/>
        </p:spPr>
        <p:txBody>
          <a:bodyPr wrap="square" rtlCol="0">
            <a:spAutoFit/>
          </a:bodyPr>
          <a:lstStyle/>
          <a:p>
            <a:pPr algn="ctr"/>
            <a:endParaRPr lang="en-US" dirty="0"/>
          </a:p>
        </p:txBody>
      </p:sp>
      <p:pic>
        <p:nvPicPr>
          <p:cNvPr id="18" name="Picture 17">
            <a:extLst>
              <a:ext uri="{FF2B5EF4-FFF2-40B4-BE49-F238E27FC236}">
                <a16:creationId xmlns:a16="http://schemas.microsoft.com/office/drawing/2014/main" id="{4C01A77A-7359-4E99-8A69-7F2A03E01A0A}"/>
              </a:ext>
            </a:extLst>
          </p:cNvPr>
          <p:cNvPicPr>
            <a:picLocks noChangeAspect="1"/>
          </p:cNvPicPr>
          <p:nvPr/>
        </p:nvPicPr>
        <p:blipFill rotWithShape="1">
          <a:blip r:embed="rId6"/>
          <a:srcRect l="24600" b="3272"/>
          <a:stretch/>
        </p:blipFill>
        <p:spPr>
          <a:xfrm>
            <a:off x="2825249" y="2915024"/>
            <a:ext cx="2570672" cy="530689"/>
          </a:xfrm>
          <a:prstGeom prst="rect">
            <a:avLst/>
          </a:prstGeom>
        </p:spPr>
      </p:pic>
      <p:sp>
        <p:nvSpPr>
          <p:cNvPr id="19" name="TextBox 18">
            <a:extLst>
              <a:ext uri="{FF2B5EF4-FFF2-40B4-BE49-F238E27FC236}">
                <a16:creationId xmlns:a16="http://schemas.microsoft.com/office/drawing/2014/main" id="{EF6776EB-E05D-4488-9A81-4EA051DD189E}"/>
              </a:ext>
            </a:extLst>
          </p:cNvPr>
          <p:cNvSpPr txBox="1"/>
          <p:nvPr/>
        </p:nvSpPr>
        <p:spPr>
          <a:xfrm>
            <a:off x="2870343" y="2866261"/>
            <a:ext cx="1126390" cy="365760"/>
          </a:xfrm>
          <a:prstGeom prst="rect">
            <a:avLst/>
          </a:prstGeom>
          <a:noFill/>
        </p:spPr>
        <p:txBody>
          <a:bodyPr wrap="square" rtlCol="0">
            <a:spAutoFit/>
          </a:bodyPr>
          <a:lstStyle/>
          <a:p>
            <a:pPr algn="ctr"/>
            <a:r>
              <a:rPr lang="en-US" dirty="0"/>
              <a:t>3.41</a:t>
            </a:r>
          </a:p>
        </p:txBody>
      </p:sp>
      <p:sp>
        <p:nvSpPr>
          <p:cNvPr id="20" name="TextBox 19">
            <a:extLst>
              <a:ext uri="{FF2B5EF4-FFF2-40B4-BE49-F238E27FC236}">
                <a16:creationId xmlns:a16="http://schemas.microsoft.com/office/drawing/2014/main" id="{95B83466-7093-49A3-ADBB-14F51D05475F}"/>
              </a:ext>
            </a:extLst>
          </p:cNvPr>
          <p:cNvSpPr txBox="1"/>
          <p:nvPr/>
        </p:nvSpPr>
        <p:spPr>
          <a:xfrm>
            <a:off x="4187087" y="2844957"/>
            <a:ext cx="1126390" cy="365760"/>
          </a:xfrm>
          <a:prstGeom prst="rect">
            <a:avLst/>
          </a:prstGeom>
          <a:noFill/>
        </p:spPr>
        <p:txBody>
          <a:bodyPr wrap="square" rtlCol="0">
            <a:spAutoFit/>
          </a:bodyPr>
          <a:lstStyle/>
          <a:p>
            <a:pPr algn="ctr"/>
            <a:r>
              <a:rPr lang="en-US" dirty="0"/>
              <a:t>m/s</a:t>
            </a:r>
          </a:p>
        </p:txBody>
      </p:sp>
      <p:sp>
        <p:nvSpPr>
          <p:cNvPr id="21" name="TextBox 20">
            <a:extLst>
              <a:ext uri="{FF2B5EF4-FFF2-40B4-BE49-F238E27FC236}">
                <a16:creationId xmlns:a16="http://schemas.microsoft.com/office/drawing/2014/main" id="{AF3EBA5F-6A1A-4E28-BE4D-CDC25E223C69}"/>
              </a:ext>
            </a:extLst>
          </p:cNvPr>
          <p:cNvSpPr txBox="1"/>
          <p:nvPr/>
        </p:nvSpPr>
        <p:spPr>
          <a:xfrm>
            <a:off x="3614645" y="2239820"/>
            <a:ext cx="1126390" cy="365760"/>
          </a:xfrm>
          <a:prstGeom prst="rect">
            <a:avLst/>
          </a:prstGeom>
          <a:noFill/>
        </p:spPr>
        <p:txBody>
          <a:bodyPr wrap="square" rtlCol="0">
            <a:spAutoFit/>
          </a:bodyPr>
          <a:lstStyle/>
          <a:p>
            <a:pPr algn="ctr"/>
            <a:r>
              <a:rPr lang="en-US" dirty="0"/>
              <a:t>0.594</a:t>
            </a:r>
          </a:p>
        </p:txBody>
      </p:sp>
      <p:sp>
        <p:nvSpPr>
          <p:cNvPr id="22" name="TextBox 21">
            <a:extLst>
              <a:ext uri="{FF2B5EF4-FFF2-40B4-BE49-F238E27FC236}">
                <a16:creationId xmlns:a16="http://schemas.microsoft.com/office/drawing/2014/main" id="{F3962FFB-D9F7-4D19-B1AF-DE821792CB35}"/>
              </a:ext>
            </a:extLst>
          </p:cNvPr>
          <p:cNvSpPr txBox="1"/>
          <p:nvPr/>
        </p:nvSpPr>
        <p:spPr>
          <a:xfrm>
            <a:off x="4931389" y="2218516"/>
            <a:ext cx="1126390" cy="365760"/>
          </a:xfrm>
          <a:prstGeom prst="rect">
            <a:avLst/>
          </a:prstGeom>
          <a:noFill/>
        </p:spPr>
        <p:txBody>
          <a:bodyPr wrap="square" rtlCol="0">
            <a:spAutoFit/>
          </a:bodyPr>
          <a:lstStyle/>
          <a:p>
            <a:pPr algn="ctr"/>
            <a:r>
              <a:rPr lang="en-US" dirty="0"/>
              <a:t>m/s</a:t>
            </a:r>
          </a:p>
        </p:txBody>
      </p:sp>
    </p:spTree>
    <p:extLst>
      <p:ext uri="{BB962C8B-B14F-4D97-AF65-F5344CB8AC3E}">
        <p14:creationId xmlns:p14="http://schemas.microsoft.com/office/powerpoint/2010/main" val="319790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key characteristics of the plot. Consider the points when potential energy U is maximum, U is minimum, kinetic energy K is maximum, K is minimum and when U and K are the same value. What is the significance of these points? </a:t>
            </a:r>
          </a:p>
          <a:p>
            <a:pPr lvl="1"/>
            <a:r>
              <a:rPr lang="en-US" dirty="0"/>
              <a:t>Answer: The potential energy is at its maximum is the first point gathered in the test, the minimum is the last point gathered. So as the object starts falling the potential energy is the greatest until it stops falling. As the </a:t>
            </a:r>
            <a:r>
              <a:rPr lang="en-US" dirty="0" err="1"/>
              <a:t>kenetic</a:t>
            </a:r>
            <a:r>
              <a:rPr lang="en-US" dirty="0"/>
              <a:t> energy reaches its maximum just before impact and acts inversely as the potential energy as the object falls the potential energy is transferred to kinetic. This relationship is better understood as the transfer of energy and shows that as the kinetic energy increases the potential energy decreases because it has been transferred already. </a:t>
            </a:r>
          </a:p>
        </p:txBody>
      </p:sp>
    </p:spTree>
    <p:extLst>
      <p:ext uri="{BB962C8B-B14F-4D97-AF65-F5344CB8AC3E}">
        <p14:creationId xmlns:p14="http://schemas.microsoft.com/office/powerpoint/2010/main" val="1715243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What is the trend of the best fit line for the total energy E in your data? If the data is accurate, the total mechanical energy should decrease slightly. Why is that?</a:t>
            </a:r>
          </a:p>
          <a:p>
            <a:pPr lvl="1"/>
            <a:r>
              <a:rPr lang="en-US" dirty="0"/>
              <a:t>Answer: </a:t>
            </a:r>
          </a:p>
          <a:p>
            <a:pPr marL="457200" lvl="1" indent="0">
              <a:buNone/>
            </a:pPr>
            <a:r>
              <a:rPr lang="en-US" dirty="0"/>
              <a:t>The best line of fit roughly stays the same representing that the total energy stays the same throughout the entire test because the law of conservation of energy states that energy can not be added or removed only transferred. The total mechanical energy will decrease over time due to the outward forced of air resistance or drag on the object.</a:t>
            </a:r>
          </a:p>
        </p:txBody>
      </p:sp>
    </p:spTree>
    <p:extLst>
      <p:ext uri="{BB962C8B-B14F-4D97-AF65-F5344CB8AC3E}">
        <p14:creationId xmlns:p14="http://schemas.microsoft.com/office/powerpoint/2010/main" val="27455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normAutofit fontScale="90000"/>
          </a:bodyPr>
          <a:lstStyle/>
          <a:p>
            <a:r>
              <a:rPr lang="en-US" dirty="0"/>
              <a:t>Relationship between Linear and Rotational Motion </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8427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p:txBody>
              <a:bodyPr/>
              <a:lstStyle/>
              <a:p>
                <a:pPr>
                  <a:lnSpc>
                    <a:spcPct val="150000"/>
                  </a:lnSpc>
                </a:pPr>
                <a:r>
                  <a:rPr lang="en-US" dirty="0"/>
                  <a:t>Object diameter: </a:t>
                </a:r>
                <a:r>
                  <a:rPr lang="en-US" i="1" dirty="0"/>
                  <a:t>d</a:t>
                </a:r>
                <a:r>
                  <a:rPr lang="en-US" dirty="0"/>
                  <a:t> = </a:t>
                </a:r>
              </a:p>
              <a:p>
                <a:pPr>
                  <a:lnSpc>
                    <a:spcPct val="150000"/>
                  </a:lnSpc>
                </a:pPr>
                <a:r>
                  <a:rPr lang="en-US" dirty="0"/>
                  <a:t>Object radius: </a:t>
                </a:r>
                <a:r>
                  <a:rPr lang="en-US" i="1" dirty="0"/>
                  <a:t>r</a:t>
                </a:r>
                <a:r>
                  <a:rPr lang="en-US" dirty="0"/>
                  <a:t> =</a:t>
                </a:r>
              </a:p>
              <a:p>
                <a:pPr>
                  <a:lnSpc>
                    <a:spcPct val="150000"/>
                  </a:lnSpc>
                </a:pPr>
                <a:r>
                  <a:rPr lang="en-US" dirty="0"/>
                  <a:t>Number of pulses for one revolution: </a:t>
                </a:r>
                <a:r>
                  <a:rPr lang="en-US" i="1" dirty="0"/>
                  <a:t>x</a:t>
                </a:r>
                <a:r>
                  <a:rPr lang="en-US" dirty="0"/>
                  <a:t> = </a:t>
                </a:r>
              </a:p>
              <a:p>
                <a:pPr>
                  <a:lnSpc>
                    <a:spcPct val="100000"/>
                  </a:lnSpc>
                </a:pPr>
                <a:r>
                  <a:rPr lang="en-US" dirty="0"/>
                  <a:t>Resolution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num>
                          <m:den>
                            <m:r>
                              <a:rPr lang="en-US" b="0" i="1" smtClean="0">
                                <a:latin typeface="Cambria Math" panose="02040503050406030204" pitchFamily="18" charset="0"/>
                              </a:rPr>
                              <m:t>𝑥</m:t>
                            </m:r>
                            <m:r>
                              <a:rPr lang="en-US" i="1">
                                <a:latin typeface="Cambria Math" panose="02040503050406030204" pitchFamily="18" charset="0"/>
                              </a:rPr>
                              <m:t> </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𝑅𝑒𝑣𝑜𝑙𝑢𝑡𝑖𝑜𝑛</m:t>
                            </m:r>
                          </m:num>
                          <m:den>
                            <m:r>
                              <a:rPr lang="en-US" i="1">
                                <a:latin typeface="Cambria Math" panose="02040503050406030204" pitchFamily="18" charset="0"/>
                              </a:rPr>
                              <m:t>𝑝𝑢𝑙𝑠𝑒𝑠</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𝑟𝑎𝑑𝑖𝑎𝑛𝑠</m:t>
                            </m:r>
                          </m:num>
                          <m:den>
                            <m:r>
                              <a:rPr lang="en-US" i="1">
                                <a:latin typeface="Cambria Math" panose="02040503050406030204" pitchFamily="18" charset="0"/>
                              </a:rPr>
                              <m:t>1 </m:t>
                            </m:r>
                            <m:r>
                              <a:rPr lang="en-US" i="1">
                                <a:latin typeface="Cambria Math" panose="02040503050406030204" pitchFamily="18" charset="0"/>
                              </a:rPr>
                              <m:t>𝑅𝑒𝑣𝑜𝑙𝑢𝑡𝑖𝑜𝑛</m:t>
                            </m:r>
                          </m:den>
                        </m:f>
                      </m:e>
                    </m:d>
                    <m:r>
                      <a:rPr lang="en-US" b="0" i="1" smtClean="0">
                        <a:latin typeface="Cambria Math" panose="02040503050406030204" pitchFamily="18" charset="0"/>
                      </a:rPr>
                      <m:t>=</m:t>
                    </m:r>
                  </m:oMath>
                </a14:m>
                <a:endParaRPr lang="en-US" dirty="0"/>
              </a:p>
              <a:p>
                <a:pPr marL="0" indent="0">
                  <a:lnSpc>
                    <a:spcPct val="150000"/>
                  </a:lnSpc>
                  <a:buNone/>
                </a:pPr>
                <a:endParaRPr lang="en-US"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67457B9-430A-4B82-8FAD-769B828F8190}"/>
              </a:ext>
            </a:extLst>
          </p:cNvPr>
          <p:cNvPicPr>
            <a:picLocks noChangeAspect="1"/>
          </p:cNvPicPr>
          <p:nvPr/>
        </p:nvPicPr>
        <p:blipFill rotWithShape="1">
          <a:blip r:embed="rId3"/>
          <a:srcRect l="24521"/>
          <a:stretch/>
        </p:blipFill>
        <p:spPr>
          <a:xfrm>
            <a:off x="3758045" y="2929552"/>
            <a:ext cx="2573371" cy="548640"/>
          </a:xfrm>
          <a:prstGeom prst="rect">
            <a:avLst/>
          </a:prstGeom>
        </p:spPr>
      </p:pic>
      <p:pic>
        <p:nvPicPr>
          <p:cNvPr id="8" name="Picture 7">
            <a:extLst>
              <a:ext uri="{FF2B5EF4-FFF2-40B4-BE49-F238E27FC236}">
                <a16:creationId xmlns:a16="http://schemas.microsoft.com/office/drawing/2014/main" id="{2EA50A50-6832-4423-AD8A-3E3577C9D0DC}"/>
              </a:ext>
            </a:extLst>
          </p:cNvPr>
          <p:cNvPicPr>
            <a:picLocks noChangeAspect="1"/>
          </p:cNvPicPr>
          <p:nvPr/>
        </p:nvPicPr>
        <p:blipFill rotWithShape="1">
          <a:blip r:embed="rId3"/>
          <a:srcRect l="24521"/>
          <a:stretch/>
        </p:blipFill>
        <p:spPr>
          <a:xfrm>
            <a:off x="4223886" y="2144528"/>
            <a:ext cx="2573371" cy="548640"/>
          </a:xfrm>
          <a:prstGeom prst="rect">
            <a:avLst/>
          </a:prstGeom>
        </p:spPr>
      </p:pic>
      <p:pic>
        <p:nvPicPr>
          <p:cNvPr id="11" name="Picture 10">
            <a:extLst>
              <a:ext uri="{FF2B5EF4-FFF2-40B4-BE49-F238E27FC236}">
                <a16:creationId xmlns:a16="http://schemas.microsoft.com/office/drawing/2014/main" id="{BABA2895-3735-4FD7-A01D-B114EA56DB32}"/>
              </a:ext>
            </a:extLst>
          </p:cNvPr>
          <p:cNvPicPr>
            <a:picLocks noChangeAspect="1"/>
          </p:cNvPicPr>
          <p:nvPr/>
        </p:nvPicPr>
        <p:blipFill rotWithShape="1">
          <a:blip r:embed="rId3"/>
          <a:srcRect l="24521"/>
          <a:stretch/>
        </p:blipFill>
        <p:spPr>
          <a:xfrm>
            <a:off x="7964285" y="4528277"/>
            <a:ext cx="2573371" cy="548640"/>
          </a:xfrm>
          <a:prstGeom prst="rect">
            <a:avLst/>
          </a:prstGeom>
        </p:spPr>
      </p:pic>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p>
        </p:txBody>
      </p:sp>
      <p:sp>
        <p:nvSpPr>
          <p:cNvPr id="14" name="TextBox 13">
            <a:extLst>
              <a:ext uri="{FF2B5EF4-FFF2-40B4-BE49-F238E27FC236}">
                <a16:creationId xmlns:a16="http://schemas.microsoft.com/office/drawing/2014/main" id="{1E29F97F-4FD9-443D-967D-37646DD07623}"/>
              </a:ext>
            </a:extLst>
          </p:cNvPr>
          <p:cNvSpPr txBox="1"/>
          <p:nvPr/>
        </p:nvSpPr>
        <p:spPr>
          <a:xfrm>
            <a:off x="4303660" y="2014584"/>
            <a:ext cx="1126390" cy="461665"/>
          </a:xfrm>
          <a:prstGeom prst="rect">
            <a:avLst/>
          </a:prstGeom>
          <a:noFill/>
        </p:spPr>
        <p:txBody>
          <a:bodyPr wrap="square" rtlCol="0">
            <a:spAutoFit/>
          </a:bodyPr>
          <a:lstStyle/>
          <a:p>
            <a:pPr algn="ctr"/>
            <a:r>
              <a:rPr lang="en-US" sz="2400" dirty="0"/>
              <a:t>7</a:t>
            </a:r>
          </a:p>
        </p:txBody>
      </p:sp>
      <p:sp>
        <p:nvSpPr>
          <p:cNvPr id="16" name="TextBox 15">
            <a:extLst>
              <a:ext uri="{FF2B5EF4-FFF2-40B4-BE49-F238E27FC236}">
                <a16:creationId xmlns:a16="http://schemas.microsoft.com/office/drawing/2014/main" id="{8D918605-2E12-47B2-931A-F7F412E49392}"/>
              </a:ext>
            </a:extLst>
          </p:cNvPr>
          <p:cNvSpPr txBox="1"/>
          <p:nvPr/>
        </p:nvSpPr>
        <p:spPr>
          <a:xfrm>
            <a:off x="5601466" y="1983622"/>
            <a:ext cx="1126390" cy="461665"/>
          </a:xfrm>
          <a:prstGeom prst="rect">
            <a:avLst/>
          </a:prstGeom>
          <a:noFill/>
        </p:spPr>
        <p:txBody>
          <a:bodyPr wrap="square" rtlCol="0">
            <a:spAutoFit/>
          </a:bodyPr>
          <a:lstStyle/>
          <a:p>
            <a:pPr algn="ctr"/>
            <a:r>
              <a:rPr lang="en-US" sz="2400" dirty="0"/>
              <a:t>cm</a:t>
            </a:r>
          </a:p>
        </p:txBody>
      </p:sp>
      <p:sp>
        <p:nvSpPr>
          <p:cNvPr id="17" name="TextBox 16">
            <a:extLst>
              <a:ext uri="{FF2B5EF4-FFF2-40B4-BE49-F238E27FC236}">
                <a16:creationId xmlns:a16="http://schemas.microsoft.com/office/drawing/2014/main" id="{54BDB280-14EC-4B75-8C2E-ED1ADF44944C}"/>
              </a:ext>
            </a:extLst>
          </p:cNvPr>
          <p:cNvSpPr txBox="1"/>
          <p:nvPr/>
        </p:nvSpPr>
        <p:spPr>
          <a:xfrm>
            <a:off x="3830418" y="2781238"/>
            <a:ext cx="1126390" cy="461665"/>
          </a:xfrm>
          <a:prstGeom prst="rect">
            <a:avLst/>
          </a:prstGeom>
          <a:noFill/>
        </p:spPr>
        <p:txBody>
          <a:bodyPr wrap="square" rtlCol="0">
            <a:spAutoFit/>
          </a:bodyPr>
          <a:lstStyle/>
          <a:p>
            <a:pPr algn="ctr"/>
            <a:r>
              <a:rPr lang="en-US" sz="2400" dirty="0"/>
              <a:t>3.5</a:t>
            </a:r>
          </a:p>
        </p:txBody>
      </p:sp>
      <p:sp>
        <p:nvSpPr>
          <p:cNvPr id="18" name="TextBox 17">
            <a:extLst>
              <a:ext uri="{FF2B5EF4-FFF2-40B4-BE49-F238E27FC236}">
                <a16:creationId xmlns:a16="http://schemas.microsoft.com/office/drawing/2014/main" id="{E855F5C6-C0F6-4151-8347-ABA8A166613E}"/>
              </a:ext>
            </a:extLst>
          </p:cNvPr>
          <p:cNvSpPr txBox="1"/>
          <p:nvPr/>
        </p:nvSpPr>
        <p:spPr>
          <a:xfrm>
            <a:off x="5115390" y="2781237"/>
            <a:ext cx="1126390" cy="461665"/>
          </a:xfrm>
          <a:prstGeom prst="rect">
            <a:avLst/>
          </a:prstGeom>
          <a:noFill/>
        </p:spPr>
        <p:txBody>
          <a:bodyPr wrap="square" rtlCol="0">
            <a:spAutoFit/>
          </a:bodyPr>
          <a:lstStyle/>
          <a:p>
            <a:pPr algn="ctr"/>
            <a:r>
              <a:rPr lang="en-US" sz="2400" dirty="0"/>
              <a:t>cm</a:t>
            </a:r>
          </a:p>
        </p:txBody>
      </p:sp>
      <p:sp>
        <p:nvSpPr>
          <p:cNvPr id="19" name="TextBox 18">
            <a:extLst>
              <a:ext uri="{FF2B5EF4-FFF2-40B4-BE49-F238E27FC236}">
                <a16:creationId xmlns:a16="http://schemas.microsoft.com/office/drawing/2014/main" id="{7746A31A-FE29-4488-BB43-D4F0F11E9EE6}"/>
              </a:ext>
            </a:extLst>
          </p:cNvPr>
          <p:cNvSpPr txBox="1"/>
          <p:nvPr/>
        </p:nvSpPr>
        <p:spPr>
          <a:xfrm>
            <a:off x="8037950" y="4385386"/>
            <a:ext cx="1126390" cy="461665"/>
          </a:xfrm>
          <a:prstGeom prst="rect">
            <a:avLst/>
          </a:prstGeom>
          <a:noFill/>
        </p:spPr>
        <p:txBody>
          <a:bodyPr wrap="square" rtlCol="0">
            <a:spAutoFit/>
          </a:bodyPr>
          <a:lstStyle/>
          <a:p>
            <a:pPr algn="ctr"/>
            <a:r>
              <a:rPr lang="en-US" sz="2400" dirty="0"/>
              <a:t>.157</a:t>
            </a:r>
          </a:p>
        </p:txBody>
      </p:sp>
      <p:sp>
        <p:nvSpPr>
          <p:cNvPr id="20" name="TextBox 19">
            <a:extLst>
              <a:ext uri="{FF2B5EF4-FFF2-40B4-BE49-F238E27FC236}">
                <a16:creationId xmlns:a16="http://schemas.microsoft.com/office/drawing/2014/main" id="{6029B443-BF1A-4A6C-BC00-3078A1E1FA90}"/>
              </a:ext>
            </a:extLst>
          </p:cNvPr>
          <p:cNvSpPr txBox="1"/>
          <p:nvPr/>
        </p:nvSpPr>
        <p:spPr>
          <a:xfrm>
            <a:off x="8959261" y="4403070"/>
            <a:ext cx="1986467" cy="461665"/>
          </a:xfrm>
          <a:prstGeom prst="rect">
            <a:avLst/>
          </a:prstGeom>
          <a:noFill/>
        </p:spPr>
        <p:txBody>
          <a:bodyPr wrap="square" rtlCol="0">
            <a:spAutoFit/>
          </a:bodyPr>
          <a:lstStyle/>
          <a:p>
            <a:pPr algn="ctr"/>
            <a:r>
              <a:rPr lang="en-US" sz="2400" dirty="0"/>
              <a:t>Radians/pulse</a:t>
            </a:r>
          </a:p>
        </p:txBody>
      </p:sp>
      <p:pic>
        <p:nvPicPr>
          <p:cNvPr id="22" name="Picture 21">
            <a:extLst>
              <a:ext uri="{FF2B5EF4-FFF2-40B4-BE49-F238E27FC236}">
                <a16:creationId xmlns:a16="http://schemas.microsoft.com/office/drawing/2014/main" id="{CD521C2D-E944-46F9-8EB6-3724FE6242BC}"/>
              </a:ext>
            </a:extLst>
          </p:cNvPr>
          <p:cNvPicPr>
            <a:picLocks noChangeAspect="1"/>
          </p:cNvPicPr>
          <p:nvPr/>
        </p:nvPicPr>
        <p:blipFill rotWithShape="1">
          <a:blip r:embed="rId3"/>
          <a:srcRect l="24521" r="38571"/>
          <a:stretch/>
        </p:blipFill>
        <p:spPr>
          <a:xfrm>
            <a:off x="7130562" y="3637849"/>
            <a:ext cx="1258321" cy="548640"/>
          </a:xfrm>
          <a:prstGeom prst="rect">
            <a:avLst/>
          </a:prstGeom>
        </p:spPr>
      </p:pic>
      <p:sp>
        <p:nvSpPr>
          <p:cNvPr id="23" name="TextBox 22">
            <a:extLst>
              <a:ext uri="{FF2B5EF4-FFF2-40B4-BE49-F238E27FC236}">
                <a16:creationId xmlns:a16="http://schemas.microsoft.com/office/drawing/2014/main" id="{2EF89674-4EB2-4294-9122-CA3A66962BA2}"/>
              </a:ext>
            </a:extLst>
          </p:cNvPr>
          <p:cNvSpPr txBox="1"/>
          <p:nvPr/>
        </p:nvSpPr>
        <p:spPr>
          <a:xfrm>
            <a:off x="7196527" y="3502244"/>
            <a:ext cx="1126390" cy="461665"/>
          </a:xfrm>
          <a:prstGeom prst="rect">
            <a:avLst/>
          </a:prstGeom>
          <a:noFill/>
        </p:spPr>
        <p:txBody>
          <a:bodyPr wrap="square" rtlCol="0">
            <a:spAutoFit/>
          </a:bodyPr>
          <a:lstStyle/>
          <a:p>
            <a:pPr algn="ctr"/>
            <a:r>
              <a:rPr lang="en-US" sz="2400" dirty="0"/>
              <a:t>40</a:t>
            </a:r>
          </a:p>
        </p:txBody>
      </p:sp>
    </p:spTree>
    <p:extLst>
      <p:ext uri="{BB962C8B-B14F-4D97-AF65-F5344CB8AC3E}">
        <p14:creationId xmlns:p14="http://schemas.microsoft.com/office/powerpoint/2010/main" val="275441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7.693 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8</a:t>
                          </a:r>
                        </a:p>
                      </a:txBody>
                      <a:tcPr marL="68580" marR="68580" marT="0" marB="0" anchor="ctr"/>
                    </a:tc>
                    <a:tc>
                      <a:txBody>
                        <a:bodyPr/>
                        <a:lstStyle/>
                        <a:p>
                          <a:pPr marL="0" marR="0" algn="ctr">
                            <a:spcBef>
                              <a:spcPts val="0"/>
                            </a:spcBef>
                            <a:spcAft>
                              <a:spcPts val="0"/>
                            </a:spcAft>
                          </a:pPr>
                          <a:r>
                            <a:rPr lang="en-US" sz="1600" kern="100" dirty="0">
                              <a:effectLst/>
                            </a:rPr>
                            <a:t>3.84%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9.3415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6.59%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11.5395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3.84%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14.8365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5.98%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16.485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3.46%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xmlns="">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extLst>
                  <p:ext uri="{D42A27DB-BD31-4B8C-83A1-F6EECF244321}">
                    <p14:modId xmlns:p14="http://schemas.microsoft.com/office/powerpoint/2010/main" val="96597978"/>
                  </p:ext>
                </p:extLst>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0000" t="-909" r="-200578" b="-503636"/>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7.693 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8</a:t>
                          </a:r>
                        </a:p>
                      </a:txBody>
                      <a:tcPr marL="68580" marR="68580" marT="0" marB="0" anchor="ctr"/>
                    </a:tc>
                    <a:tc>
                      <a:txBody>
                        <a:bodyPr/>
                        <a:lstStyle/>
                        <a:p>
                          <a:pPr marL="0" marR="0" algn="ctr">
                            <a:spcBef>
                              <a:spcPts val="0"/>
                            </a:spcBef>
                            <a:spcAft>
                              <a:spcPts val="0"/>
                            </a:spcAft>
                          </a:pPr>
                          <a:r>
                            <a:rPr lang="en-US" sz="1600" kern="100" dirty="0">
                              <a:effectLst/>
                            </a:rPr>
                            <a:t>3.84%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9.3415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6.59%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11.5395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3.84%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14.8365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5.98%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16.485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3.46%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357785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94D43AA7-0244-2FEB-86AC-B5DECE0232D8}"/>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B2F3FA79-DE26-1F2A-0CF7-5671B73C8B6F}"/>
              </a:ext>
            </a:extLst>
          </p:cNvPr>
          <p:cNvSpPr>
            <a:spLocks noGrp="1"/>
          </p:cNvSpPr>
          <p:nvPr>
            <p:ph type="ctrTitle"/>
          </p:nvPr>
        </p:nvSpPr>
        <p:spPr>
          <a:xfrm>
            <a:off x="1524000" y="2286000"/>
            <a:ext cx="9144000" cy="2286000"/>
          </a:xfrm>
        </p:spPr>
        <p:txBody>
          <a:bodyPr/>
          <a:lstStyle/>
          <a:p>
            <a:r>
              <a:rPr lang="en-US" dirty="0"/>
              <a:t>Introduction</a:t>
            </a:r>
          </a:p>
        </p:txBody>
      </p:sp>
    </p:spTree>
    <p:extLst>
      <p:ext uri="{BB962C8B-B14F-4D97-AF65-F5344CB8AC3E}">
        <p14:creationId xmlns:p14="http://schemas.microsoft.com/office/powerpoint/2010/main" val="467869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a:bodyPr>
          <a:lstStyle/>
          <a:p>
            <a:pPr lvl="0"/>
            <a:r>
              <a:rPr lang="en-US" dirty="0"/>
              <a:t>Briefly describe and explain the results.</a:t>
            </a:r>
          </a:p>
          <a:p>
            <a:pPr lvl="1"/>
            <a:r>
              <a:rPr lang="en-US" dirty="0"/>
              <a:t>Answer:  in this test we determined how well this encoder is able to detect the smallest movement on the encoder. As seen in the difference between the encoder measurement and the actual distance travelled by the object is less than 7%</a:t>
            </a:r>
          </a:p>
          <a:p>
            <a:pPr marL="457200" lvl="1" indent="0">
              <a:buNone/>
            </a:pPr>
            <a:endParaRPr lang="en-US" dirty="0"/>
          </a:p>
          <a:p>
            <a:pPr lvl="0"/>
            <a:r>
              <a:rPr lang="en-US" dirty="0"/>
              <a:t>What are some applications of this measuring technique? Could this measuring system be used to measure surfaces that are not flat?</a:t>
            </a:r>
          </a:p>
          <a:p>
            <a:pPr lvl="1"/>
            <a:r>
              <a:rPr lang="en-US" dirty="0"/>
              <a:t>Answer: This measuring device could be used in automobiles for traction control or stability control to ensure that all tires are moving at the same speed and to control the braking or individual power to each wheel. It can be used to on surfaces that are not flat, if an object is round you would only need to know the radius of the object being measured to calculate the distance measured. </a:t>
            </a:r>
          </a:p>
        </p:txBody>
      </p:sp>
    </p:spTree>
    <p:extLst>
      <p:ext uri="{BB962C8B-B14F-4D97-AF65-F5344CB8AC3E}">
        <p14:creationId xmlns:p14="http://schemas.microsoft.com/office/powerpoint/2010/main" val="134887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Observing the Hall Effect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266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p:txBody>
          <a:bodyPr>
            <a:normAutofit fontScale="90000"/>
          </a:bodyPr>
          <a:lstStyle/>
          <a:p>
            <a:r>
              <a:rPr lang="en-US" sz="4400" dirty="0"/>
              <a:t>Excel Graph</a:t>
            </a:r>
            <a:br>
              <a:rPr lang="en-US" sz="4400" dirty="0"/>
            </a:br>
            <a:r>
              <a:rPr lang="en-US" sz="4400" dirty="0"/>
              <a:t>(Screenshot)</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p:txBody>
          <a:bodyPr/>
          <a:lstStyle/>
          <a:p>
            <a:r>
              <a:rPr lang="en-US" dirty="0"/>
              <a:t>Include Excel graph for a single trial of data plotted as a function of time.</a:t>
            </a:r>
          </a:p>
          <a:p>
            <a:r>
              <a:rPr lang="en-US" b="1" dirty="0"/>
              <a:t>Must include your name in the title of the graph.</a:t>
            </a:r>
          </a:p>
          <a:p>
            <a:endParaRPr lang="en-US" b="1"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2685B03-C292-BC41-275C-9A034D3A7B90}"/>
              </a:ext>
            </a:extLst>
          </p:cNvPr>
          <p:cNvPicPr>
            <a:picLocks noChangeAspect="1"/>
          </p:cNvPicPr>
          <p:nvPr/>
        </p:nvPicPr>
        <p:blipFill>
          <a:blip r:embed="rId2"/>
          <a:stretch>
            <a:fillRect/>
          </a:stretch>
        </p:blipFill>
        <p:spPr>
          <a:xfrm>
            <a:off x="4497144" y="1414766"/>
            <a:ext cx="7248152" cy="4314745"/>
          </a:xfrm>
          <a:prstGeom prst="rect">
            <a:avLst/>
          </a:prstGeom>
        </p:spPr>
      </p:pic>
    </p:spTree>
    <p:extLst>
      <p:ext uri="{BB962C8B-B14F-4D97-AF65-F5344CB8AC3E}">
        <p14:creationId xmlns:p14="http://schemas.microsoft.com/office/powerpoint/2010/main" val="31760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a:bodyPr>
          <a:lstStyle/>
          <a:p>
            <a:pPr lvl="0"/>
            <a:r>
              <a:rPr lang="en-US" dirty="0"/>
              <a:t>Briefly describe and explain the results.</a:t>
            </a:r>
          </a:p>
          <a:p>
            <a:pPr lvl="1"/>
            <a:r>
              <a:rPr lang="en-US" dirty="0"/>
              <a:t>Answer: A hall effect sensor will convert magnetic field readings to a voltage reading, the first peak indicates a positive magnetic field followed by no magnetic field present and the second low peak indicates a negative magnetic field. </a:t>
            </a:r>
          </a:p>
          <a:p>
            <a:pPr marL="457200" lvl="1" indent="0">
              <a:buNone/>
            </a:pPr>
            <a:endParaRPr lang="en-US" dirty="0"/>
          </a:p>
          <a:p>
            <a:pPr lvl="0"/>
            <a:r>
              <a:rPr lang="en-US" dirty="0"/>
              <a:t>Describe how the Hall sensor works. What are some applications for the Hall effect sensor? </a:t>
            </a:r>
          </a:p>
          <a:p>
            <a:pPr lvl="1"/>
            <a:r>
              <a:rPr lang="en-US" dirty="0"/>
              <a:t>Answer: a hall sensor is a transducer that converts an increasing or decreasing magnetic field into proportional voltage by forcing electrons to move to one side of the material which creates the voltage difference. This type of sensor is commonly found in proximity detection systems and automotive applications such as crankshaft position sensors, and  wheel speed sensors.</a:t>
            </a:r>
          </a:p>
        </p:txBody>
      </p:sp>
    </p:spTree>
    <p:extLst>
      <p:ext uri="{BB962C8B-B14F-4D97-AF65-F5344CB8AC3E}">
        <p14:creationId xmlns:p14="http://schemas.microsoft.com/office/powerpoint/2010/main" val="4183175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838200" y="365760"/>
            <a:ext cx="10515600" cy="1325563"/>
          </a:xfrm>
          <a:noFill/>
        </p:spPr>
        <p:txBody>
          <a:bodyPr anchor="ctr"/>
          <a:lstStyle/>
          <a:p>
            <a:r>
              <a:rPr lang="en-US" dirty="0"/>
              <a:t>Challenges</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quarter" idx="15"/>
          </p:nvPr>
        </p:nvSpPr>
        <p:spPr>
          <a:xfrm>
            <a:off x="838200" y="1790329"/>
            <a:ext cx="5134335" cy="4113054"/>
          </a:xfrm>
          <a:noFill/>
        </p:spPr>
        <p:txBody>
          <a:bodyPr vert="horz" lIns="91440" tIns="45720" rIns="91440" bIns="45720" rtlCol="0" anchor="t">
            <a:normAutofit/>
          </a:bodyPr>
          <a:lstStyle/>
          <a:p>
            <a:pPr lvl="1"/>
            <a:r>
              <a:rPr lang="en-US" dirty="0"/>
              <a:t>Calculating the various formulas</a:t>
            </a:r>
          </a:p>
          <a:p>
            <a:pPr lvl="1"/>
            <a:r>
              <a:rPr lang="en-US" dirty="0"/>
              <a:t>Formatting excel to create the graphs properly</a:t>
            </a:r>
          </a:p>
        </p:txBody>
      </p:sp>
      <p:sp>
        <p:nvSpPr>
          <p:cNvPr id="4" name="Content Placeholder 3">
            <a:extLst>
              <a:ext uri="{FF2B5EF4-FFF2-40B4-BE49-F238E27FC236}">
                <a16:creationId xmlns:a16="http://schemas.microsoft.com/office/drawing/2014/main" id="{3EE67564-0457-E486-97D0-8109D2C97B3F}"/>
              </a:ext>
            </a:extLst>
          </p:cNvPr>
          <p:cNvSpPr>
            <a:spLocks noGrp="1"/>
          </p:cNvSpPr>
          <p:nvPr>
            <p:ph sz="quarter" idx="16"/>
          </p:nvPr>
        </p:nvSpPr>
        <p:spPr>
          <a:xfrm>
            <a:off x="6219464" y="1790329"/>
            <a:ext cx="5134335" cy="4113054"/>
          </a:xfrm>
          <a:noFill/>
        </p:spPr>
        <p:txBody>
          <a:bodyPr>
            <a:normAutofit/>
          </a:bodyPr>
          <a:lstStyle/>
          <a:p>
            <a:endParaRPr lang="en-US" dirty="0"/>
          </a:p>
        </p:txBody>
      </p:sp>
      <p:sp>
        <p:nvSpPr>
          <p:cNvPr id="5" name="Rectangle 4">
            <a:extLst>
              <a:ext uri="{FF2B5EF4-FFF2-40B4-BE49-F238E27FC236}">
                <a16:creationId xmlns:a16="http://schemas.microsoft.com/office/drawing/2014/main" id="{3EE39F69-A1C6-AF25-B91E-7EEE8ED9E9D8}"/>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643777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CDC9-5505-6355-0D74-8066BC7D2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F58AE-3EEC-1DC8-C377-9C4E0F99FF9F}"/>
              </a:ext>
            </a:extLst>
          </p:cNvPr>
          <p:cNvSpPr>
            <a:spLocks noGrp="1"/>
          </p:cNvSpPr>
          <p:nvPr>
            <p:ph type="title"/>
          </p:nvPr>
        </p:nvSpPr>
        <p:spPr>
          <a:xfrm>
            <a:off x="838200" y="365760"/>
            <a:ext cx="10515600" cy="1325563"/>
          </a:xfrm>
          <a:noFill/>
        </p:spPr>
        <p:txBody>
          <a:bodyPr anchor="ctr"/>
          <a:lstStyle/>
          <a:p>
            <a:r>
              <a:rPr lang="en-US" dirty="0"/>
              <a:t>Career skills</a:t>
            </a:r>
          </a:p>
        </p:txBody>
      </p:sp>
      <p:sp>
        <p:nvSpPr>
          <p:cNvPr id="3" name="Content Placeholder 2">
            <a:extLst>
              <a:ext uri="{FF2B5EF4-FFF2-40B4-BE49-F238E27FC236}">
                <a16:creationId xmlns:a16="http://schemas.microsoft.com/office/drawing/2014/main" id="{684DB5B2-19F9-E362-3FEA-9C3AE85CF781}"/>
              </a:ext>
            </a:extLst>
          </p:cNvPr>
          <p:cNvSpPr>
            <a:spLocks noGrp="1"/>
          </p:cNvSpPr>
          <p:nvPr>
            <p:ph sz="quarter" idx="15"/>
          </p:nvPr>
        </p:nvSpPr>
        <p:spPr>
          <a:xfrm>
            <a:off x="838200" y="1790329"/>
            <a:ext cx="5134335" cy="4113054"/>
          </a:xfrm>
          <a:noFill/>
        </p:spPr>
        <p:txBody>
          <a:bodyPr vert="horz" lIns="91440" tIns="45720" rIns="91440" bIns="45720" rtlCol="0" anchor="t">
            <a:normAutofit/>
          </a:bodyPr>
          <a:lstStyle/>
          <a:p>
            <a:pPr lvl="1"/>
            <a:r>
              <a:rPr lang="en-US" dirty="0"/>
              <a:t>Deeper understanding of the purpose behind the IoT sensors</a:t>
            </a:r>
          </a:p>
          <a:p>
            <a:pPr lvl="1"/>
            <a:r>
              <a:rPr lang="en-US" dirty="0"/>
              <a:t>Relating the effects of the accuracy and precision of different sensors to a practical application</a:t>
            </a:r>
          </a:p>
        </p:txBody>
      </p:sp>
      <p:sp>
        <p:nvSpPr>
          <p:cNvPr id="4" name="Content Placeholder 3">
            <a:extLst>
              <a:ext uri="{FF2B5EF4-FFF2-40B4-BE49-F238E27FC236}">
                <a16:creationId xmlns:a16="http://schemas.microsoft.com/office/drawing/2014/main" id="{E06D0C39-0161-B3F9-E077-5ADE18B69E81}"/>
              </a:ext>
            </a:extLst>
          </p:cNvPr>
          <p:cNvSpPr>
            <a:spLocks noGrp="1"/>
          </p:cNvSpPr>
          <p:nvPr>
            <p:ph sz="quarter" idx="16"/>
          </p:nvPr>
        </p:nvSpPr>
        <p:spPr>
          <a:xfrm>
            <a:off x="6219464" y="1790329"/>
            <a:ext cx="5134335" cy="4113054"/>
          </a:xfrm>
          <a:noFill/>
        </p:spPr>
        <p:txBody>
          <a:bodyPr>
            <a:normAutofit/>
          </a:bodyPr>
          <a:lstStyle/>
          <a:p>
            <a:endParaRPr lang="en-US" dirty="0"/>
          </a:p>
        </p:txBody>
      </p:sp>
      <p:sp>
        <p:nvSpPr>
          <p:cNvPr id="5" name="Rectangle 4">
            <a:extLst>
              <a:ext uri="{FF2B5EF4-FFF2-40B4-BE49-F238E27FC236}">
                <a16:creationId xmlns:a16="http://schemas.microsoft.com/office/drawing/2014/main" id="{FAD12F64-724C-A945-0344-BA4C2E19A5FD}"/>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534292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descr="A close up of dots&#10;">
            <a:extLst>
              <a:ext uri="{FF2B5EF4-FFF2-40B4-BE49-F238E27FC236}">
                <a16:creationId xmlns:a16="http://schemas.microsoft.com/office/drawing/2014/main" id="{030E03B4-DAB0-F43D-4B1C-C54F75E621A1}"/>
              </a:ext>
            </a:extLst>
          </p:cNvPr>
          <p:cNvPicPr>
            <a:picLocks noGrp="1" noChangeAspect="1"/>
          </p:cNvPicPr>
          <p:nvPr>
            <p:ph type="pic" sz="quarter" idx="11"/>
          </p:nvPr>
        </p:nvPicPr>
        <p:blipFill>
          <a:blip r:embed="rId2"/>
          <a:srcRect/>
          <a:stretch/>
        </p:blipFill>
        <p:spPr>
          <a:xfrm>
            <a:off x="0" y="0"/>
            <a:ext cx="12192000" cy="6858000"/>
          </a:xfrm>
        </p:spPr>
      </p:pic>
      <p:sp>
        <p:nvSpPr>
          <p:cNvPr id="7" name="Title 6">
            <a:extLst>
              <a:ext uri="{FF2B5EF4-FFF2-40B4-BE49-F238E27FC236}">
                <a16:creationId xmlns:a16="http://schemas.microsoft.com/office/drawing/2014/main" id="{4AB1CD4B-2C7F-1593-8E69-B7450F3DCAD6}"/>
              </a:ext>
            </a:extLst>
          </p:cNvPr>
          <p:cNvSpPr>
            <a:spLocks noGrp="1"/>
          </p:cNvSpPr>
          <p:nvPr>
            <p:ph type="title"/>
          </p:nvPr>
        </p:nvSpPr>
        <p:spPr>
          <a:xfrm>
            <a:off x="1362437" y="400485"/>
            <a:ext cx="9467127" cy="2527911"/>
          </a:xfrm>
        </p:spPr>
        <p:txBody>
          <a:bodyPr/>
          <a:lstStyle/>
          <a:p>
            <a:r>
              <a:rPr lang="en-US" dirty="0"/>
              <a:t>THANK YOU</a:t>
            </a:r>
          </a:p>
        </p:txBody>
      </p:sp>
      <p:sp>
        <p:nvSpPr>
          <p:cNvPr id="8" name="Text Placeholder 7">
            <a:extLst>
              <a:ext uri="{FF2B5EF4-FFF2-40B4-BE49-F238E27FC236}">
                <a16:creationId xmlns:a16="http://schemas.microsoft.com/office/drawing/2014/main" id="{86613063-168A-02B8-4326-BB842F3B83E2}"/>
              </a:ext>
            </a:extLst>
          </p:cNvPr>
          <p:cNvSpPr>
            <a:spLocks noGrp="1"/>
          </p:cNvSpPr>
          <p:nvPr>
            <p:ph type="body" sz="quarter" idx="10"/>
          </p:nvPr>
        </p:nvSpPr>
        <p:spPr>
          <a:xfrm>
            <a:off x="1362075" y="3738622"/>
            <a:ext cx="9467850" cy="2527911"/>
          </a:xfrm>
        </p:spPr>
        <p:txBody>
          <a:bodyPr/>
          <a:lstStyle/>
          <a:p>
            <a:r>
              <a:rPr lang="en-US" dirty="0"/>
              <a:t>Taylor Muse</a:t>
            </a:r>
          </a:p>
          <a:p>
            <a:r>
              <a:rPr lang="en-US" dirty="0"/>
              <a:t>https://taylormuse03.wixsite.com/my-site-7</a:t>
            </a:r>
          </a:p>
          <a:p>
            <a:endParaRPr lang="en-US" dirty="0"/>
          </a:p>
        </p:txBody>
      </p:sp>
    </p:spTree>
    <p:extLst>
      <p:ext uri="{BB962C8B-B14F-4D97-AF65-F5344CB8AC3E}">
        <p14:creationId xmlns:p14="http://schemas.microsoft.com/office/powerpoint/2010/main" val="218447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B574CA-9EBE-5189-061D-54B50BBAC048}"/>
              </a:ext>
            </a:extLst>
          </p:cNvPr>
          <p:cNvSpPr>
            <a:spLocks noGrp="1"/>
          </p:cNvSpPr>
          <p:nvPr>
            <p:ph idx="1"/>
          </p:nvPr>
        </p:nvSpPr>
        <p:spPr>
          <a:xfrm>
            <a:off x="630315" y="1393794"/>
            <a:ext cx="10769677" cy="5320565"/>
          </a:xfrm>
        </p:spPr>
        <p:txBody>
          <a:bodyPr>
            <a:normAutofit/>
          </a:bodyPr>
          <a:lstStyle/>
          <a:p>
            <a:r>
              <a:rPr lang="en-US" sz="2400" dirty="0"/>
              <a:t>This presentation will show the skills I developed during the TECH204 Everyday physics course. We used principles of physics to perform tests on a falling ball, calculating the accuracy and precision of multiple IoT sensors. </a:t>
            </a:r>
          </a:p>
        </p:txBody>
      </p:sp>
    </p:spTree>
    <p:extLst>
      <p:ext uri="{BB962C8B-B14F-4D97-AF65-F5344CB8AC3E}">
        <p14:creationId xmlns:p14="http://schemas.microsoft.com/office/powerpoint/2010/main" val="138408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413-795F-7BB1-E116-719F6B864E23}"/>
              </a:ext>
            </a:extLst>
          </p:cNvPr>
          <p:cNvSpPr>
            <a:spLocks noGrp="1"/>
          </p:cNvSpPr>
          <p:nvPr>
            <p:ph type="ctrTitle"/>
          </p:nvPr>
        </p:nvSpPr>
        <p:spPr/>
        <p:txBody>
          <a:bodyPr>
            <a:normAutofit fontScale="90000"/>
          </a:bodyPr>
          <a:lstStyle/>
          <a:p>
            <a:r>
              <a:rPr lang="en-US" dirty="0"/>
              <a:t> Inventory of Parts and Software</a:t>
            </a:r>
            <a:br>
              <a:rPr lang="en-US" dirty="0"/>
            </a:br>
            <a:endParaRPr lang="en-US" dirty="0"/>
          </a:p>
        </p:txBody>
      </p:sp>
      <p:sp>
        <p:nvSpPr>
          <p:cNvPr id="3" name="Subtitle 2">
            <a:extLst>
              <a:ext uri="{FF2B5EF4-FFF2-40B4-BE49-F238E27FC236}">
                <a16:creationId xmlns:a16="http://schemas.microsoft.com/office/drawing/2014/main" id="{5BF193C8-3478-3CF0-412C-75A8D17DCEA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99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C6A8-24D3-ABC7-DB70-02599F89F300}"/>
              </a:ext>
            </a:extLst>
          </p:cNvPr>
          <p:cNvSpPr>
            <a:spLocks noGrp="1"/>
          </p:cNvSpPr>
          <p:nvPr>
            <p:ph type="title"/>
          </p:nvPr>
        </p:nvSpPr>
        <p:spPr/>
        <p:txBody>
          <a:bodyPr/>
          <a:lstStyle/>
          <a:p>
            <a:r>
              <a:rPr lang="en-US" dirty="0"/>
              <a:t>Ultrasonic Sensor HC-SR04</a:t>
            </a:r>
          </a:p>
        </p:txBody>
      </p:sp>
      <p:sp>
        <p:nvSpPr>
          <p:cNvPr id="3" name="Content Placeholder 2">
            <a:extLst>
              <a:ext uri="{FF2B5EF4-FFF2-40B4-BE49-F238E27FC236}">
                <a16:creationId xmlns:a16="http://schemas.microsoft.com/office/drawing/2014/main" id="{35A71B4A-3A30-9CE2-0120-CA772DD48AA1}"/>
              </a:ext>
            </a:extLst>
          </p:cNvPr>
          <p:cNvSpPr>
            <a:spLocks noGrp="1"/>
          </p:cNvSpPr>
          <p:nvPr>
            <p:ph idx="1"/>
          </p:nvPr>
        </p:nvSpPr>
        <p:spPr/>
        <p:txBody>
          <a:bodyPr/>
          <a:lstStyle/>
          <a:p>
            <a:r>
              <a:rPr lang="en-US" dirty="0"/>
              <a:t>Describe the working principles of ultrasonic sensors in detail.</a:t>
            </a:r>
          </a:p>
          <a:p>
            <a:pPr lvl="1"/>
            <a:r>
              <a:rPr lang="en-US" dirty="0"/>
              <a:t>Answer:</a:t>
            </a:r>
          </a:p>
          <a:p>
            <a:pPr marL="457200" lvl="1" indent="0">
              <a:buNone/>
            </a:pPr>
            <a:r>
              <a:rPr lang="en-US" dirty="0"/>
              <a:t>The ultrasonic sensor produces sound waves from the trigger side of the transducer and listens for a return on the echo side. As the sound waves bounce off of an object and return to the transducer it generates an echo and by calculating the time it takes for a return of the signal the transducer can give an accurate distance that an object is from the sensor. </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15836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250E-5F70-310A-3E55-3EFDD73547A2}"/>
              </a:ext>
            </a:extLst>
          </p:cNvPr>
          <p:cNvSpPr>
            <a:spLocks noGrp="1"/>
          </p:cNvSpPr>
          <p:nvPr>
            <p:ph type="title"/>
          </p:nvPr>
        </p:nvSpPr>
        <p:spPr/>
        <p:txBody>
          <a:bodyPr/>
          <a:lstStyle/>
          <a:p>
            <a:r>
              <a:rPr lang="en-US" dirty="0"/>
              <a:t>Rotary Encoder KY-040</a:t>
            </a:r>
          </a:p>
        </p:txBody>
      </p:sp>
      <p:sp>
        <p:nvSpPr>
          <p:cNvPr id="3" name="Content Placeholder 2">
            <a:extLst>
              <a:ext uri="{FF2B5EF4-FFF2-40B4-BE49-F238E27FC236}">
                <a16:creationId xmlns:a16="http://schemas.microsoft.com/office/drawing/2014/main" id="{61177D67-D62C-4343-D6CB-3C137E66CFA1}"/>
              </a:ext>
            </a:extLst>
          </p:cNvPr>
          <p:cNvSpPr>
            <a:spLocks noGrp="1"/>
          </p:cNvSpPr>
          <p:nvPr>
            <p:ph idx="1"/>
          </p:nvPr>
        </p:nvSpPr>
        <p:spPr/>
        <p:txBody>
          <a:bodyPr/>
          <a:lstStyle/>
          <a:p>
            <a:r>
              <a:rPr lang="en-US" dirty="0"/>
              <a:t>Describe the working principles of rotary encoders in detail.</a:t>
            </a:r>
          </a:p>
          <a:p>
            <a:pPr lvl="1"/>
            <a:r>
              <a:rPr lang="en-US" dirty="0"/>
              <a:t>Answer: </a:t>
            </a:r>
          </a:p>
          <a:p>
            <a:pPr marL="457200" lvl="1" indent="0">
              <a:buNone/>
            </a:pPr>
            <a:endParaRPr lang="en-US" dirty="0"/>
          </a:p>
          <a:p>
            <a:pPr marL="457200" lvl="1" indent="0">
              <a:buNone/>
            </a:pPr>
            <a:r>
              <a:rPr lang="en-US" dirty="0"/>
              <a:t>The rotary encoder is used to generate an electronic signal based off of the rotational movement. This specific encoder will generate square wave pulses as the clock and data pins pass through an area in the disk that carries voltage or </a:t>
            </a:r>
            <a:r>
              <a:rPr lang="en-US" dirty="0" err="1"/>
              <a:t>Vcc</a:t>
            </a:r>
            <a:r>
              <a:rPr lang="en-US" dirty="0"/>
              <a:t>. </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49620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2C34-FDF3-23B9-BFAA-DD1E5A9DF85A}"/>
              </a:ext>
            </a:extLst>
          </p:cNvPr>
          <p:cNvSpPr>
            <a:spLocks noGrp="1"/>
          </p:cNvSpPr>
          <p:nvPr>
            <p:ph type="title"/>
          </p:nvPr>
        </p:nvSpPr>
        <p:spPr/>
        <p:txBody>
          <a:bodyPr/>
          <a:lstStyle/>
          <a:p>
            <a:r>
              <a:rPr lang="en-US" dirty="0"/>
              <a:t>Hall Effect Sensor in ESP32</a:t>
            </a:r>
          </a:p>
        </p:txBody>
      </p:sp>
      <p:sp>
        <p:nvSpPr>
          <p:cNvPr id="3" name="Content Placeholder 2">
            <a:extLst>
              <a:ext uri="{FF2B5EF4-FFF2-40B4-BE49-F238E27FC236}">
                <a16:creationId xmlns:a16="http://schemas.microsoft.com/office/drawing/2014/main" id="{3315AB7C-723C-030A-A71C-2814C7235083}"/>
              </a:ext>
            </a:extLst>
          </p:cNvPr>
          <p:cNvSpPr>
            <a:spLocks noGrp="1"/>
          </p:cNvSpPr>
          <p:nvPr>
            <p:ph idx="1"/>
          </p:nvPr>
        </p:nvSpPr>
        <p:spPr/>
        <p:txBody>
          <a:bodyPr/>
          <a:lstStyle/>
          <a:p>
            <a:r>
              <a:rPr lang="en-US" dirty="0"/>
              <a:t>Describe the working principles of the Hall Effect Sensor in detail.</a:t>
            </a:r>
          </a:p>
          <a:p>
            <a:pPr lvl="1"/>
            <a:r>
              <a:rPr lang="en-US" dirty="0"/>
              <a:t>Answer: The hall effect sensor is a device that measure the amount of magnetic field in the area. The higher the magnetic force the more voltage it will generate. </a:t>
            </a:r>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22702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2C34-FDF3-23B9-BFAA-DD1E5A9DF85A}"/>
              </a:ext>
            </a:extLst>
          </p:cNvPr>
          <p:cNvSpPr>
            <a:spLocks noGrp="1"/>
          </p:cNvSpPr>
          <p:nvPr>
            <p:ph type="title"/>
          </p:nvPr>
        </p:nvSpPr>
        <p:spPr/>
        <p:txBody>
          <a:bodyPr/>
          <a:lstStyle/>
          <a:p>
            <a:r>
              <a:rPr lang="en-US" dirty="0"/>
              <a:t>Screenshots</a:t>
            </a:r>
          </a:p>
        </p:txBody>
      </p:sp>
      <p:sp>
        <p:nvSpPr>
          <p:cNvPr id="3" name="Content Placeholder 2">
            <a:extLst>
              <a:ext uri="{FF2B5EF4-FFF2-40B4-BE49-F238E27FC236}">
                <a16:creationId xmlns:a16="http://schemas.microsoft.com/office/drawing/2014/main" id="{3315AB7C-723C-030A-A71C-2814C7235083}"/>
              </a:ext>
            </a:extLst>
          </p:cNvPr>
          <p:cNvSpPr>
            <a:spLocks noGrp="1"/>
          </p:cNvSpPr>
          <p:nvPr>
            <p:ph idx="1"/>
          </p:nvPr>
        </p:nvSpPr>
        <p:spPr/>
        <p:txBody>
          <a:bodyPr/>
          <a:lstStyle/>
          <a:p>
            <a:r>
              <a:rPr lang="en-US" dirty="0"/>
              <a:t>What tool will you used to take screenshots?  How does it work?</a:t>
            </a:r>
          </a:p>
          <a:p>
            <a:pPr lvl="1"/>
            <a:endParaRPr lang="en-US" dirty="0"/>
          </a:p>
          <a:p>
            <a:pPr lvl="1"/>
            <a:r>
              <a:rPr lang="en-US" dirty="0"/>
              <a:t>I will use the windows screenshot tool that is activated by pressing the print screen key on the keyboard and cropping the screen to capture the desired content. </a:t>
            </a:r>
          </a:p>
          <a:p>
            <a:pPr lvl="1"/>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654110877"/>
      </p:ext>
    </p:extLst>
  </p:cSld>
  <p:clrMapOvr>
    <a:masterClrMapping/>
  </p:clrMapOvr>
</p:sld>
</file>

<file path=ppt/theme/theme1.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Custom 9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55661986_wac_CP_V19" id="{030227AD-26D8-46F7-B412-6532AF4DDFEA}" vid="{787E6F9C-FC70-455D-8D81-5DEDA8A08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048343-1EA9-44C3-883E-652FAAF0713E}">
  <ds:schemaRefs>
    <ds:schemaRef ds:uri="http://schemas.microsoft.com/sharepoint/v3/contenttype/forms"/>
  </ds:schemaRefs>
</ds:datastoreItem>
</file>

<file path=customXml/itemProps2.xml><?xml version="1.0" encoding="utf-8"?>
<ds:datastoreItem xmlns:ds="http://schemas.openxmlformats.org/officeDocument/2006/customXml" ds:itemID="{85C2645A-E767-4D7E-984D-234E531E455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F2A2379-DD35-4769-BFD6-4857D72F8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Tech presentation</Template>
  <TotalTime>23</TotalTime>
  <Words>1770</Words>
  <Application>Microsoft Office PowerPoint</Application>
  <PresentationFormat>Widescreen</PresentationFormat>
  <Paragraphs>254</Paragraphs>
  <Slides>36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Calibri</vt:lpstr>
      <vt:lpstr>Calibri Light</vt:lpstr>
      <vt:lpstr>Cambria Math</vt:lpstr>
      <vt:lpstr>Liberation Serif</vt:lpstr>
      <vt:lpstr>Wingdings</vt:lpstr>
      <vt:lpstr>Custom</vt:lpstr>
      <vt:lpstr>Physics Final Project</vt:lpstr>
      <vt:lpstr>AGENDA</vt:lpstr>
      <vt:lpstr>Introduction</vt:lpstr>
      <vt:lpstr>PowerPoint Presentation</vt:lpstr>
      <vt:lpstr> Inventory of Parts and Software </vt:lpstr>
      <vt:lpstr>Ultrasonic Sensor HC-SR04</vt:lpstr>
      <vt:lpstr>Rotary Encoder KY-040</vt:lpstr>
      <vt:lpstr>Hall Effect Sensor in ESP32</vt:lpstr>
      <vt:lpstr>Screenshots</vt:lpstr>
      <vt:lpstr>Required Software</vt:lpstr>
      <vt:lpstr>Precision of the Ultrasonic Sensor</vt:lpstr>
      <vt:lpstr>Data Collection</vt:lpstr>
      <vt:lpstr>Data Analysis</vt:lpstr>
      <vt:lpstr>Conclusions</vt:lpstr>
      <vt:lpstr>Gravitational Acceleration of a Free-Falling Object</vt:lpstr>
      <vt:lpstr>Excel Table  (Screenshot)</vt:lpstr>
      <vt:lpstr>Excel Graph (Screenshot)</vt:lpstr>
      <vt:lpstr>Data Collection</vt:lpstr>
      <vt:lpstr>Data Analysis</vt:lpstr>
      <vt:lpstr>Conclusions</vt:lpstr>
      <vt:lpstr>Conservation of Energy of a Free-Falling Object</vt:lpstr>
      <vt:lpstr>Excel Table (Screenshot)</vt:lpstr>
      <vt:lpstr>Excel Graph (Screenshot)</vt:lpstr>
      <vt:lpstr>Data Analysis </vt:lpstr>
      <vt:lpstr>Conclusions</vt:lpstr>
      <vt:lpstr>Conclusions</vt:lpstr>
      <vt:lpstr>Relationship between Linear and Rotational Motion </vt:lpstr>
      <vt:lpstr>Data Collection</vt:lpstr>
      <vt:lpstr>Data Analysis</vt:lpstr>
      <vt:lpstr>Conclusions</vt:lpstr>
      <vt:lpstr>Observing the Hall Effect</vt:lpstr>
      <vt:lpstr>Excel Graph (Screenshot)</vt:lpstr>
      <vt:lpstr>Conclusions</vt:lpstr>
      <vt:lpstr>Challenges</vt:lpstr>
      <vt:lpstr>Career skills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muse</dc:creator>
  <cp:lastModifiedBy>taylor muse</cp:lastModifiedBy>
  <cp:revision>2</cp:revision>
  <dcterms:created xsi:type="dcterms:W3CDTF">2025-08-28T18:23:36Z</dcterms:created>
  <dcterms:modified xsi:type="dcterms:W3CDTF">2025-08-29T19:05:20Z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